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66" r:id="rId4"/>
    <p:sldId id="258" r:id="rId5"/>
    <p:sldId id="283" r:id="rId6"/>
    <p:sldId id="273" r:id="rId7"/>
    <p:sldId id="284" r:id="rId8"/>
    <p:sldId id="285" r:id="rId9"/>
    <p:sldId id="286" r:id="rId10"/>
    <p:sldId id="290" r:id="rId11"/>
    <p:sldId id="289" r:id="rId12"/>
    <p:sldId id="291" r:id="rId13"/>
    <p:sldId id="293" r:id="rId14"/>
    <p:sldId id="292" r:id="rId15"/>
    <p:sldId id="294" r:id="rId16"/>
    <p:sldId id="295" r:id="rId17"/>
    <p:sldId id="296" r:id="rId18"/>
    <p:sldId id="297" r:id="rId19"/>
    <p:sldId id="299" r:id="rId20"/>
    <p:sldId id="298" r:id="rId21"/>
    <p:sldId id="300" r:id="rId22"/>
    <p:sldId id="302" r:id="rId23"/>
    <p:sldId id="303" r:id="rId24"/>
    <p:sldId id="304" r:id="rId25"/>
    <p:sldId id="306" r:id="rId26"/>
    <p:sldId id="307" r:id="rId27"/>
    <p:sldId id="308" r:id="rId28"/>
    <p:sldId id="309" r:id="rId29"/>
    <p:sldId id="305" r:id="rId30"/>
  </p:sldIdLst>
  <p:sldSz cx="18288000" cy="10287000"/>
  <p:notesSz cx="6858000" cy="9144000"/>
  <p:embeddedFontLst>
    <p:embeddedFont>
      <p:font typeface="Anton" pitchFamily="2" charset="0"/>
      <p:regular r:id="rId32"/>
    </p:embeddedFont>
    <p:embeddedFont>
      <p:font typeface="Montserrat Bold" panose="020B0604020202020204" charset="0"/>
      <p:regular r:id="rId33"/>
    </p:embeddedFont>
    <p:embeddedFont>
      <p:font typeface="Montserrat Medium" panose="00000600000000000000" pitchFamily="2" charset="0"/>
      <p:regular r:id="rId34"/>
      <p:italic r:id="rId35"/>
    </p:embeddedFont>
    <p:embeddedFont>
      <p:font typeface="Montserrat Ultra-Bold" panose="020B0604020202020204" charset="0"/>
      <p:regular r:id="rId36"/>
    </p:embeddedFont>
    <p:embeddedFont>
      <p:font typeface="Muli Heavy" panose="020B0604020202020204" charset="0"/>
      <p:regular r:id="rId37"/>
    </p:embeddedFont>
    <p:embeddedFont>
      <p:font typeface="Muli Ultra-Bold" panose="020B0604020202020204" charset="0"/>
      <p:regular r:id="rId38"/>
    </p:embeddedFont>
    <p:embeddedFont>
      <p:font typeface="TT Interphases" panose="020B0604020202020204" charset="0"/>
      <p:regular r:id="rId39"/>
    </p:embeddedFont>
    <p:embeddedFont>
      <p:font typeface="TT Interphases Bold" panose="020B0604020202020204" charset="0"/>
      <p:regular r:id="rId40"/>
    </p:embeddedFont>
    <p:embeddedFont>
      <p:font typeface="TT Interphases Bold Italics" panose="020B0604020202020204" charset="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29" y="59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A3F96-AF8C-4B81-92ED-AE18E8291972}" type="datetimeFigureOut">
              <a:rPr lang="es-CL" smtClean="0"/>
              <a:t>28-07-2026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13E76-784A-409E-B238-82417259E8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50557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13E76-784A-409E-B238-82417259E80F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72999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13E76-784A-409E-B238-82417259E80F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41293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13E76-784A-409E-B238-82417259E80F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2193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13E76-784A-409E-B238-82417259E80F}" type="slidenum">
              <a:rPr lang="es-CL" smtClean="0"/>
              <a:t>11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7555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13E76-784A-409E-B238-82417259E80F}" type="slidenum">
              <a:rPr lang="es-CL" smtClean="0"/>
              <a:t>12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06665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F8FA5-7C3C-0A79-4A2E-2E92E8315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557481D-2FDA-6D7E-908F-84A446960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483256D-448A-70CE-5A66-7A597472E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3E5C27D-258B-F0AC-0107-9F2B18C49C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13E76-784A-409E-B238-82417259E80F}" type="slidenum">
              <a:rPr lang="es-CL" smtClean="0"/>
              <a:t>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349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pres.gob.cl/598/articles-140852_doc_pdf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.com/alivkdeh4nd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50" r="-22050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/>
          <p:cNvGrpSpPr/>
          <p:nvPr/>
        </p:nvGrpSpPr>
        <p:grpSpPr>
          <a:xfrm rot="2376901">
            <a:off x="7108974" y="-883494"/>
            <a:ext cx="13552631" cy="21642251"/>
            <a:chOff x="0" y="0"/>
            <a:chExt cx="3569417" cy="57000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69417" cy="5700017"/>
            </a:xfrm>
            <a:custGeom>
              <a:avLst/>
              <a:gdLst/>
              <a:ahLst/>
              <a:cxnLst/>
              <a:rect l="l" t="t" r="r" b="b"/>
              <a:pathLst>
                <a:path w="3569417" h="5700017">
                  <a:moveTo>
                    <a:pt x="0" y="0"/>
                  </a:moveTo>
                  <a:lnTo>
                    <a:pt x="3569417" y="0"/>
                  </a:lnTo>
                  <a:lnTo>
                    <a:pt x="3569417" y="5700017"/>
                  </a:lnTo>
                  <a:lnTo>
                    <a:pt x="0" y="5700017"/>
                  </a:ln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69417" cy="57381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86409" y="975068"/>
            <a:ext cx="957883" cy="917714"/>
          </a:xfrm>
          <a:custGeom>
            <a:avLst/>
            <a:gdLst/>
            <a:ahLst/>
            <a:cxnLst/>
            <a:rect l="l" t="t" r="r" b="b"/>
            <a:pathLst>
              <a:path w="957883" h="917714">
                <a:moveTo>
                  <a:pt x="0" y="0"/>
                </a:moveTo>
                <a:lnTo>
                  <a:pt x="957883" y="0"/>
                </a:lnTo>
                <a:lnTo>
                  <a:pt x="957883" y="917714"/>
                </a:lnTo>
                <a:lnTo>
                  <a:pt x="0" y="9177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/>
          <p:cNvSpPr txBox="1"/>
          <p:nvPr/>
        </p:nvSpPr>
        <p:spPr>
          <a:xfrm>
            <a:off x="1103484" y="1804575"/>
            <a:ext cx="1323733" cy="501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4"/>
              </a:lnSpc>
            </a:pPr>
            <a:r>
              <a:rPr lang="en-US" sz="2931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TALCA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73008" y="2221813"/>
            <a:ext cx="1273676" cy="229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321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UNIVERSIDAD</a:t>
            </a:r>
          </a:p>
        </p:txBody>
      </p:sp>
      <p:sp>
        <p:nvSpPr>
          <p:cNvPr id="9" name="Freeform 9"/>
          <p:cNvSpPr/>
          <p:nvPr/>
        </p:nvSpPr>
        <p:spPr>
          <a:xfrm>
            <a:off x="1156631" y="2408803"/>
            <a:ext cx="1303957" cy="89608"/>
          </a:xfrm>
          <a:custGeom>
            <a:avLst/>
            <a:gdLst/>
            <a:ahLst/>
            <a:cxnLst/>
            <a:rect l="l" t="t" r="r" b="b"/>
            <a:pathLst>
              <a:path w="1303957" h="89608">
                <a:moveTo>
                  <a:pt x="0" y="0"/>
                </a:moveTo>
                <a:lnTo>
                  <a:pt x="1303957" y="0"/>
                </a:lnTo>
                <a:lnTo>
                  <a:pt x="1303957" y="89608"/>
                </a:lnTo>
                <a:lnTo>
                  <a:pt x="0" y="896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>
            <a:off x="14068999" y="1363820"/>
            <a:ext cx="1345219" cy="1036480"/>
          </a:xfrm>
          <a:custGeom>
            <a:avLst/>
            <a:gdLst/>
            <a:ahLst/>
            <a:cxnLst/>
            <a:rect l="l" t="t" r="r" b="b"/>
            <a:pathLst>
              <a:path w="1345219" h="1036480">
                <a:moveTo>
                  <a:pt x="0" y="0"/>
                </a:moveTo>
                <a:lnTo>
                  <a:pt x="1345219" y="0"/>
                </a:lnTo>
                <a:lnTo>
                  <a:pt x="1345219" y="1036480"/>
                </a:lnTo>
                <a:lnTo>
                  <a:pt x="0" y="10364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TextBox 11"/>
          <p:cNvSpPr txBox="1"/>
          <p:nvPr/>
        </p:nvSpPr>
        <p:spPr>
          <a:xfrm>
            <a:off x="15448789" y="1754621"/>
            <a:ext cx="1692220" cy="513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5"/>
              </a:lnSpc>
            </a:pPr>
            <a:r>
              <a:rPr lang="en-US" sz="1365" b="1" spc="-68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CIENCIA POLÍTICA Y ADMINISTRACIÓN PÚBLICA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448789" y="2282037"/>
            <a:ext cx="1692220" cy="10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8"/>
              </a:lnSpc>
            </a:pPr>
            <a:r>
              <a:rPr lang="en-US" sz="627" b="1">
                <a:solidFill>
                  <a:srgbClr val="05203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Facultad de Ciencias Júridicas y Sociales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70684" y="2459950"/>
            <a:ext cx="411581" cy="18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7"/>
              </a:lnSpc>
            </a:pPr>
            <a:r>
              <a:rPr lang="en-US" sz="1034" b="1">
                <a:solidFill>
                  <a:srgbClr val="D9D9D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CHILE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18147" y="3120004"/>
            <a:ext cx="12316319" cy="303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42"/>
              </a:lnSpc>
            </a:pPr>
            <a:r>
              <a:rPr lang="en-US" sz="9711" spc="184" dirty="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LINARES</a:t>
            </a:r>
          </a:p>
          <a:p>
            <a:pPr algn="ctr">
              <a:lnSpc>
                <a:spcPts val="12042"/>
              </a:lnSpc>
            </a:pPr>
            <a:r>
              <a:rPr lang="en-US" sz="9711" b="1" spc="184" dirty="0">
                <a:solidFill>
                  <a:srgbClr val="6E90C3"/>
                </a:solidFill>
                <a:latin typeface="Muli Heavy"/>
                <a:ea typeface="Muli Heavy"/>
                <a:cs typeface="Muli Heavy"/>
                <a:sym typeface="Muli Heavy"/>
              </a:rPr>
              <a:t>ADULTO MEJOR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230713" y="6752336"/>
            <a:ext cx="7491186" cy="773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7"/>
              </a:lnSpc>
            </a:pPr>
            <a:r>
              <a:rPr lang="en-US" sz="4519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Viernes 7 de Agosto 2026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230713" y="6090093"/>
            <a:ext cx="7491186" cy="556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7"/>
              </a:lnSpc>
            </a:pPr>
            <a:r>
              <a:rPr lang="es-ES" sz="3219" dirty="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Formulación y postulación de proyectos</a:t>
            </a:r>
            <a:endParaRPr lang="en-US" sz="3219" dirty="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4121B-0C39-D8BE-B497-77BC5EBA6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217F226-6BBF-00F0-2715-A12848E80B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BC4C00A-7287-E56B-27D2-9095E7402B3F}"/>
              </a:ext>
            </a:extLst>
          </p:cNvPr>
          <p:cNvGrpSpPr/>
          <p:nvPr/>
        </p:nvGrpSpPr>
        <p:grpSpPr>
          <a:xfrm rot="5400000">
            <a:off x="7080022" y="-6382194"/>
            <a:ext cx="4127957" cy="13792202"/>
            <a:chOff x="0" y="0"/>
            <a:chExt cx="1087198" cy="21531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B612FA2-AB2C-469F-ECB0-06E9AE4BA519}"/>
                </a:ext>
              </a:extLst>
            </p:cNvPr>
            <p:cNvSpPr/>
            <p:nvPr/>
          </p:nvSpPr>
          <p:spPr>
            <a:xfrm>
              <a:off x="0" y="0"/>
              <a:ext cx="1087198" cy="2153172"/>
            </a:xfrm>
            <a:custGeom>
              <a:avLst/>
              <a:gdLst/>
              <a:ahLst/>
              <a:cxnLst/>
              <a:rect l="l" t="t" r="r" b="b"/>
              <a:pathLst>
                <a:path w="1087198" h="2153172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2100659"/>
                  </a:lnTo>
                  <a:cubicBezTo>
                    <a:pt x="1087198" y="2114586"/>
                    <a:pt x="1081666" y="2127943"/>
                    <a:pt x="1071818" y="2137791"/>
                  </a:cubicBezTo>
                  <a:cubicBezTo>
                    <a:pt x="1061969" y="2147640"/>
                    <a:pt x="1048612" y="2153172"/>
                    <a:pt x="1034685" y="2153172"/>
                  </a:cubicBezTo>
                  <a:lnTo>
                    <a:pt x="52514" y="2153172"/>
                  </a:lnTo>
                  <a:cubicBezTo>
                    <a:pt x="23511" y="2153172"/>
                    <a:pt x="0" y="2129661"/>
                    <a:pt x="0" y="2100659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41C2ED5-744B-0B40-587D-D49A7F8C6494}"/>
                </a:ext>
              </a:extLst>
            </p:cNvPr>
            <p:cNvSpPr txBox="1"/>
            <p:nvPr/>
          </p:nvSpPr>
          <p:spPr>
            <a:xfrm>
              <a:off x="0" y="-38100"/>
              <a:ext cx="1087198" cy="2191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B8FA2EEA-9CF5-0801-1CD4-439DCC227A24}"/>
              </a:ext>
            </a:extLst>
          </p:cNvPr>
          <p:cNvSpPr txBox="1"/>
          <p:nvPr/>
        </p:nvSpPr>
        <p:spPr>
          <a:xfrm>
            <a:off x="2670869" y="34586"/>
            <a:ext cx="12946262" cy="2365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Etapas en la </a:t>
            </a: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  <a:hlinkClick r:id="rId3"/>
              </a:rPr>
              <a:t>Metodología de Marco Lógico</a:t>
            </a:r>
            <a:endParaRPr lang="es-E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94921EA-5AF1-7956-EFBC-8D43F8D3D7E7}"/>
              </a:ext>
            </a:extLst>
          </p:cNvPr>
          <p:cNvGrpSpPr/>
          <p:nvPr/>
        </p:nvGrpSpPr>
        <p:grpSpPr>
          <a:xfrm rot="5400000">
            <a:off x="2016375" y="2832137"/>
            <a:ext cx="5438488" cy="7413838"/>
            <a:chOff x="0" y="0"/>
            <a:chExt cx="1294617" cy="195261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7C60C2D-345C-C034-0307-DE13C7729CAC}"/>
                </a:ext>
              </a:extLst>
            </p:cNvPr>
            <p:cNvSpPr/>
            <p:nvPr/>
          </p:nvSpPr>
          <p:spPr>
            <a:xfrm>
              <a:off x="0" y="0"/>
              <a:ext cx="1294617" cy="1952616"/>
            </a:xfrm>
            <a:custGeom>
              <a:avLst/>
              <a:gdLst/>
              <a:ahLst/>
              <a:cxnLst/>
              <a:rect l="l" t="t" r="r" b="b"/>
              <a:pathLst>
                <a:path w="1294617" h="1952616">
                  <a:moveTo>
                    <a:pt x="44100" y="0"/>
                  </a:moveTo>
                  <a:lnTo>
                    <a:pt x="1250517" y="0"/>
                  </a:lnTo>
                  <a:cubicBezTo>
                    <a:pt x="1262213" y="0"/>
                    <a:pt x="1273430" y="4646"/>
                    <a:pt x="1281701" y="12917"/>
                  </a:cubicBezTo>
                  <a:cubicBezTo>
                    <a:pt x="1289971" y="21187"/>
                    <a:pt x="1294617" y="32404"/>
                    <a:pt x="1294617" y="44100"/>
                  </a:cubicBezTo>
                  <a:lnTo>
                    <a:pt x="1294617" y="1908516"/>
                  </a:lnTo>
                  <a:cubicBezTo>
                    <a:pt x="1294617" y="1920212"/>
                    <a:pt x="1289971" y="1931429"/>
                    <a:pt x="1281701" y="1939699"/>
                  </a:cubicBezTo>
                  <a:cubicBezTo>
                    <a:pt x="1273430" y="1947969"/>
                    <a:pt x="1262213" y="1952616"/>
                    <a:pt x="1250517" y="1952616"/>
                  </a:cubicBezTo>
                  <a:lnTo>
                    <a:pt x="44100" y="1952616"/>
                  </a:lnTo>
                  <a:cubicBezTo>
                    <a:pt x="19744" y="1952616"/>
                    <a:pt x="0" y="1932871"/>
                    <a:pt x="0" y="1908516"/>
                  </a:cubicBezTo>
                  <a:lnTo>
                    <a:pt x="0" y="44100"/>
                  </a:lnTo>
                  <a:cubicBezTo>
                    <a:pt x="0" y="32404"/>
                    <a:pt x="4646" y="21187"/>
                    <a:pt x="12917" y="12917"/>
                  </a:cubicBezTo>
                  <a:cubicBezTo>
                    <a:pt x="21187" y="4646"/>
                    <a:pt x="32404" y="0"/>
                    <a:pt x="4410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40D0B19-9C98-14DF-A65F-D7B8DA3B16E3}"/>
                </a:ext>
              </a:extLst>
            </p:cNvPr>
            <p:cNvSpPr txBox="1"/>
            <p:nvPr/>
          </p:nvSpPr>
          <p:spPr>
            <a:xfrm>
              <a:off x="0" y="-38100"/>
              <a:ext cx="1294617" cy="199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1A66159-C71A-E763-F0B0-7BB67772E3A2}"/>
              </a:ext>
            </a:extLst>
          </p:cNvPr>
          <p:cNvGrpSpPr/>
          <p:nvPr/>
        </p:nvGrpSpPr>
        <p:grpSpPr>
          <a:xfrm rot="5400000">
            <a:off x="11094631" y="2570643"/>
            <a:ext cx="4915500" cy="7413838"/>
            <a:chOff x="0" y="0"/>
            <a:chExt cx="1294617" cy="195261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D93E126-650E-0F86-363C-7F8AB95657DC}"/>
                </a:ext>
              </a:extLst>
            </p:cNvPr>
            <p:cNvSpPr/>
            <p:nvPr/>
          </p:nvSpPr>
          <p:spPr>
            <a:xfrm>
              <a:off x="0" y="0"/>
              <a:ext cx="1294617" cy="1952616"/>
            </a:xfrm>
            <a:custGeom>
              <a:avLst/>
              <a:gdLst/>
              <a:ahLst/>
              <a:cxnLst/>
              <a:rect l="l" t="t" r="r" b="b"/>
              <a:pathLst>
                <a:path w="1294617" h="1952616">
                  <a:moveTo>
                    <a:pt x="44100" y="0"/>
                  </a:moveTo>
                  <a:lnTo>
                    <a:pt x="1250517" y="0"/>
                  </a:lnTo>
                  <a:cubicBezTo>
                    <a:pt x="1262213" y="0"/>
                    <a:pt x="1273430" y="4646"/>
                    <a:pt x="1281701" y="12917"/>
                  </a:cubicBezTo>
                  <a:cubicBezTo>
                    <a:pt x="1289971" y="21187"/>
                    <a:pt x="1294617" y="32404"/>
                    <a:pt x="1294617" y="44100"/>
                  </a:cubicBezTo>
                  <a:lnTo>
                    <a:pt x="1294617" y="1908516"/>
                  </a:lnTo>
                  <a:cubicBezTo>
                    <a:pt x="1294617" y="1920212"/>
                    <a:pt x="1289971" y="1931429"/>
                    <a:pt x="1281701" y="1939699"/>
                  </a:cubicBezTo>
                  <a:cubicBezTo>
                    <a:pt x="1273430" y="1947969"/>
                    <a:pt x="1262213" y="1952616"/>
                    <a:pt x="1250517" y="1952616"/>
                  </a:cubicBezTo>
                  <a:lnTo>
                    <a:pt x="44100" y="1952616"/>
                  </a:lnTo>
                  <a:cubicBezTo>
                    <a:pt x="19744" y="1952616"/>
                    <a:pt x="0" y="1932871"/>
                    <a:pt x="0" y="1908516"/>
                  </a:cubicBezTo>
                  <a:lnTo>
                    <a:pt x="0" y="44100"/>
                  </a:lnTo>
                  <a:cubicBezTo>
                    <a:pt x="0" y="32404"/>
                    <a:pt x="4646" y="21187"/>
                    <a:pt x="12917" y="12917"/>
                  </a:cubicBezTo>
                  <a:cubicBezTo>
                    <a:pt x="21187" y="4646"/>
                    <a:pt x="32404" y="0"/>
                    <a:pt x="4410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C4577E9C-0B6A-1C04-AC94-D54ECBB6A90F}"/>
                </a:ext>
              </a:extLst>
            </p:cNvPr>
            <p:cNvSpPr txBox="1"/>
            <p:nvPr/>
          </p:nvSpPr>
          <p:spPr>
            <a:xfrm>
              <a:off x="0" y="-38100"/>
              <a:ext cx="1294617" cy="199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58A8DD15-022A-7113-A9A3-5EAED310C029}"/>
              </a:ext>
            </a:extLst>
          </p:cNvPr>
          <p:cNvSpPr txBox="1"/>
          <p:nvPr/>
        </p:nvSpPr>
        <p:spPr>
          <a:xfrm>
            <a:off x="1224808" y="4044693"/>
            <a:ext cx="7021621" cy="4935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Identificación</a:t>
            </a:r>
            <a:r>
              <a:rPr lang="en-US" sz="28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del </a:t>
            </a:r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Problema</a:t>
            </a:r>
            <a:r>
              <a:rPr lang="en-US" sz="28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y </a:t>
            </a:r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Alternativas</a:t>
            </a:r>
            <a:r>
              <a:rPr lang="en-US" sz="28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</a:t>
            </a:r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solución</a:t>
            </a:r>
            <a:endParaRPr lang="en-US" sz="28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n-US" sz="28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Análisis de situación existente para observar la situación deseada y seleccionar estrategias para conseguirla. Los proyectos son diseñados para resolver problemas que enfrentan grupos y responder a sus necesidades e intereses. Incluye 4 tipos de análisis: análisis de involucrados, análisis de problemas, análisis de objetivos (imagen del futuro y de una situación mejor) y el análisis de estrategias (comparación de diferentes alternativas en respuesta a una situación precisa)</a:t>
            </a: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007DEFC-A9FA-B117-B2FF-ACDBC31CBCD4}"/>
              </a:ext>
            </a:extLst>
          </p:cNvPr>
          <p:cNvSpPr txBox="1"/>
          <p:nvPr/>
        </p:nvSpPr>
        <p:spPr>
          <a:xfrm>
            <a:off x="10414139" y="4105097"/>
            <a:ext cx="6276484" cy="3234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28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Etapa de Planificación</a:t>
            </a:r>
          </a:p>
          <a:p>
            <a:pPr algn="ctr">
              <a:lnSpc>
                <a:spcPts val="3811"/>
              </a:lnSpc>
            </a:pPr>
            <a:endParaRPr lang="en-US" sz="28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idea del proyecto se convierte en un plan operativo práctico para la ejecución. En esta etapa se elabora la matriz de marco lógico. Las actividades y los recursos son definidos y visualizados en cierto tiempo</a:t>
            </a:r>
          </a:p>
          <a:p>
            <a:pPr algn="ctr">
              <a:lnSpc>
                <a:spcPts val="3811"/>
              </a:lnSpc>
            </a:pP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</p:spTree>
    <p:extLst>
      <p:ext uri="{BB962C8B-B14F-4D97-AF65-F5344CB8AC3E}">
        <p14:creationId xmlns:p14="http://schemas.microsoft.com/office/powerpoint/2010/main" val="4122694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39317-DBD0-A9B6-9210-169D2816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EFBFAE-9FBE-F8FE-5A5F-8FD9C4E1131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3373D44-347D-7D86-F8A6-E23DB59B39D0}"/>
              </a:ext>
            </a:extLst>
          </p:cNvPr>
          <p:cNvGrpSpPr/>
          <p:nvPr/>
        </p:nvGrpSpPr>
        <p:grpSpPr>
          <a:xfrm rot="5400000">
            <a:off x="12575823" y="-1277826"/>
            <a:ext cx="1971561" cy="7691173"/>
            <a:chOff x="0" y="0"/>
            <a:chExt cx="554768" cy="21641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96AA66E-6F7B-0144-D0CA-9CADAE692050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74B3D63-1A20-35FC-14ED-6419E4E76B7C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EF1BCE2-8770-838F-338E-C6101014D26F}"/>
              </a:ext>
            </a:extLst>
          </p:cNvPr>
          <p:cNvGrpSpPr/>
          <p:nvPr/>
        </p:nvGrpSpPr>
        <p:grpSpPr>
          <a:xfrm rot="5400000">
            <a:off x="12575823" y="1503668"/>
            <a:ext cx="1971561" cy="7691173"/>
            <a:chOff x="0" y="0"/>
            <a:chExt cx="554768" cy="216418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3BC8345-F6FF-664D-0A71-AE6A64E88603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4C16DEC-89EF-8AA7-3943-BD68FC160FAB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C3CB5918-F763-1E52-7621-8E4B9C632DD9}"/>
              </a:ext>
            </a:extLst>
          </p:cNvPr>
          <p:cNvSpPr txBox="1"/>
          <p:nvPr/>
        </p:nvSpPr>
        <p:spPr>
          <a:xfrm>
            <a:off x="10012854" y="2206068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Consecuencias que provoca el problema en la comunidad (</a:t>
            </a:r>
            <a:r>
              <a:rPr lang="es-ES" sz="212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ej</a:t>
            </a: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: temor a salir de noche, accidentes).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6C06B65-6B51-A4ED-F6CF-BE35E9FA042B}"/>
              </a:ext>
            </a:extLst>
          </p:cNvPr>
          <p:cNvSpPr txBox="1"/>
          <p:nvPr/>
        </p:nvSpPr>
        <p:spPr>
          <a:xfrm>
            <a:off x="10064822" y="5004960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situación negativa principal, redactada en pocas palabras (</a:t>
            </a:r>
            <a:r>
              <a:rPr lang="es-ES" sz="212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ej</a:t>
            </a: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: escasa iluminación en calles del sector).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093DA88-791F-905A-6C97-11CB63B9F0A2}"/>
              </a:ext>
            </a:extLst>
          </p:cNvPr>
          <p:cNvGrpSpPr/>
          <p:nvPr/>
        </p:nvGrpSpPr>
        <p:grpSpPr>
          <a:xfrm>
            <a:off x="11763462" y="1170470"/>
            <a:ext cx="3596284" cy="658178"/>
            <a:chOff x="0" y="0"/>
            <a:chExt cx="2220569" cy="4064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658CA9E-D36D-EF71-87BE-EA05D15A55E8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CA5AA4DD-A6C4-EBC7-D20D-D7754254C9EA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B68CDA0-139F-06E7-437F-436067495BF8}"/>
              </a:ext>
            </a:extLst>
          </p:cNvPr>
          <p:cNvGrpSpPr/>
          <p:nvPr/>
        </p:nvGrpSpPr>
        <p:grpSpPr>
          <a:xfrm>
            <a:off x="11763462" y="3951965"/>
            <a:ext cx="3596284" cy="658178"/>
            <a:chOff x="0" y="0"/>
            <a:chExt cx="2220569" cy="4064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66BCAE2-F797-C1B2-81CB-67731FD06684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5864868-BCE0-29D5-98AA-ABAC13642336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60DBC190-68CE-ADA0-9BB7-625F31E7C41E}"/>
              </a:ext>
            </a:extLst>
          </p:cNvPr>
          <p:cNvSpPr txBox="1"/>
          <p:nvPr/>
        </p:nvSpPr>
        <p:spPr>
          <a:xfrm>
            <a:off x="12230671" y="1237960"/>
            <a:ext cx="2737890" cy="47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31"/>
              </a:lnSpc>
              <a:spcBef>
                <a:spcPct val="0"/>
              </a:spcBef>
            </a:pPr>
            <a:r>
              <a:rPr lang="en-US" sz="2807" b="1" dirty="0" err="1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Efectos</a:t>
            </a:r>
            <a:endParaRPr lang="en-US" sz="2807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81BA96F9-E28B-5F40-801C-20FB31810F20}"/>
              </a:ext>
            </a:extLst>
          </p:cNvPr>
          <p:cNvSpPr txBox="1"/>
          <p:nvPr/>
        </p:nvSpPr>
        <p:spPr>
          <a:xfrm>
            <a:off x="12064562" y="4019455"/>
            <a:ext cx="3070109" cy="47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31"/>
              </a:lnSpc>
              <a:spcBef>
                <a:spcPct val="0"/>
              </a:spcBef>
            </a:pPr>
            <a:r>
              <a:rPr lang="en-US" sz="2807" b="1" dirty="0" err="1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Problema</a:t>
            </a:r>
            <a:r>
              <a:rPr lang="en-US" sz="2807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 Central</a:t>
            </a: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C2D6E222-0779-11B2-C317-59F900CD1692}"/>
              </a:ext>
            </a:extLst>
          </p:cNvPr>
          <p:cNvGrpSpPr/>
          <p:nvPr/>
        </p:nvGrpSpPr>
        <p:grpSpPr>
          <a:xfrm rot="5400000">
            <a:off x="-1766672" y="254694"/>
            <a:ext cx="11850027" cy="9472459"/>
            <a:chOff x="0" y="0"/>
            <a:chExt cx="3120995" cy="249480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F6E3F30-567A-01E1-5BAD-8688347434E3}"/>
                </a:ext>
              </a:extLst>
            </p:cNvPr>
            <p:cNvSpPr/>
            <p:nvPr/>
          </p:nvSpPr>
          <p:spPr>
            <a:xfrm>
              <a:off x="0" y="0"/>
              <a:ext cx="3120995" cy="2494804"/>
            </a:xfrm>
            <a:custGeom>
              <a:avLst/>
              <a:gdLst/>
              <a:ahLst/>
              <a:cxnLst/>
              <a:rect l="l" t="t" r="r" b="b"/>
              <a:pathLst>
                <a:path w="3120995" h="2494804">
                  <a:moveTo>
                    <a:pt x="18293" y="0"/>
                  </a:moveTo>
                  <a:lnTo>
                    <a:pt x="3102702" y="0"/>
                  </a:lnTo>
                  <a:cubicBezTo>
                    <a:pt x="3107553" y="0"/>
                    <a:pt x="3112206" y="1927"/>
                    <a:pt x="3115637" y="5358"/>
                  </a:cubicBezTo>
                  <a:cubicBezTo>
                    <a:pt x="3119068" y="8789"/>
                    <a:pt x="3120995" y="13441"/>
                    <a:pt x="3120995" y="18293"/>
                  </a:cubicBezTo>
                  <a:lnTo>
                    <a:pt x="3120995" y="2476511"/>
                  </a:lnTo>
                  <a:cubicBezTo>
                    <a:pt x="3120995" y="2486614"/>
                    <a:pt x="3112805" y="2494804"/>
                    <a:pt x="3102702" y="2494804"/>
                  </a:cubicBezTo>
                  <a:lnTo>
                    <a:pt x="18293" y="2494804"/>
                  </a:lnTo>
                  <a:cubicBezTo>
                    <a:pt x="13441" y="2494804"/>
                    <a:pt x="8789" y="2492877"/>
                    <a:pt x="5358" y="2489446"/>
                  </a:cubicBezTo>
                  <a:cubicBezTo>
                    <a:pt x="1927" y="2486015"/>
                    <a:pt x="0" y="2481362"/>
                    <a:pt x="0" y="2476511"/>
                  </a:cubicBezTo>
                  <a:lnTo>
                    <a:pt x="0" y="18293"/>
                  </a:lnTo>
                  <a:cubicBezTo>
                    <a:pt x="0" y="8190"/>
                    <a:pt x="8190" y="0"/>
                    <a:pt x="18293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C8DA9DDD-C72D-26AF-8566-4EAFA5491D80}"/>
                </a:ext>
              </a:extLst>
            </p:cNvPr>
            <p:cNvSpPr txBox="1"/>
            <p:nvPr/>
          </p:nvSpPr>
          <p:spPr>
            <a:xfrm>
              <a:off x="0" y="-38100"/>
              <a:ext cx="3120995" cy="2532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5FCFBC45-E399-8B90-8100-AD7941791A9C}"/>
              </a:ext>
            </a:extLst>
          </p:cNvPr>
          <p:cNvSpPr txBox="1"/>
          <p:nvPr/>
        </p:nvSpPr>
        <p:spPr>
          <a:xfrm>
            <a:off x="1031687" y="849914"/>
            <a:ext cx="7273360" cy="2365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El árbol de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problemas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427A9516-0488-B541-DBE6-B0E3E1D4538A}"/>
              </a:ext>
            </a:extLst>
          </p:cNvPr>
          <p:cNvGrpSpPr/>
          <p:nvPr/>
        </p:nvGrpSpPr>
        <p:grpSpPr>
          <a:xfrm rot="5400000">
            <a:off x="12575823" y="4285163"/>
            <a:ext cx="1971561" cy="7691173"/>
            <a:chOff x="0" y="0"/>
            <a:chExt cx="554768" cy="2164183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4E46143-93E5-BE0B-E263-4970640A9E6E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161A26CB-E2D3-205B-5C39-E66C7759AB69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6" name="TextBox 26">
            <a:extLst>
              <a:ext uri="{FF2B5EF4-FFF2-40B4-BE49-F238E27FC236}">
                <a16:creationId xmlns:a16="http://schemas.microsoft.com/office/drawing/2014/main" id="{2C4769C1-EE7C-3171-4060-DAAA94BDB0FF}"/>
              </a:ext>
            </a:extLst>
          </p:cNvPr>
          <p:cNvSpPr txBox="1"/>
          <p:nvPr/>
        </p:nvSpPr>
        <p:spPr>
          <a:xfrm>
            <a:off x="10363200" y="7821082"/>
            <a:ext cx="6823177" cy="760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Razones que originan el problema (</a:t>
            </a:r>
            <a:r>
              <a:rPr lang="es-ES" sz="212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ej</a:t>
            </a: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: postes insuficientes, falta de mantención, luminarias antiguas).</a:t>
            </a:r>
          </a:p>
        </p:txBody>
      </p:sp>
      <p:grpSp>
        <p:nvGrpSpPr>
          <p:cNvPr id="27" name="Group 27">
            <a:extLst>
              <a:ext uri="{FF2B5EF4-FFF2-40B4-BE49-F238E27FC236}">
                <a16:creationId xmlns:a16="http://schemas.microsoft.com/office/drawing/2014/main" id="{3081EB48-E7EA-B26D-BDCA-08EB7019A374}"/>
              </a:ext>
            </a:extLst>
          </p:cNvPr>
          <p:cNvGrpSpPr/>
          <p:nvPr/>
        </p:nvGrpSpPr>
        <p:grpSpPr>
          <a:xfrm>
            <a:off x="11763462" y="6733459"/>
            <a:ext cx="3596284" cy="658178"/>
            <a:chOff x="0" y="0"/>
            <a:chExt cx="2220569" cy="406400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A53F396-018A-A98D-FEAB-8EAD174181B6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CC411DEE-3488-111F-AE31-49F1ECC1E3F1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30" name="TextBox 30">
            <a:extLst>
              <a:ext uri="{FF2B5EF4-FFF2-40B4-BE49-F238E27FC236}">
                <a16:creationId xmlns:a16="http://schemas.microsoft.com/office/drawing/2014/main" id="{55F92289-E486-BBB1-C15D-955D87E1B045}"/>
              </a:ext>
            </a:extLst>
          </p:cNvPr>
          <p:cNvSpPr txBox="1"/>
          <p:nvPr/>
        </p:nvSpPr>
        <p:spPr>
          <a:xfrm>
            <a:off x="12230671" y="6800949"/>
            <a:ext cx="2737890" cy="47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31"/>
              </a:lnSpc>
              <a:spcBef>
                <a:spcPct val="0"/>
              </a:spcBef>
            </a:pPr>
            <a:r>
              <a:rPr lang="en-US" sz="2807" b="1" dirty="0" err="1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Causas</a:t>
            </a:r>
            <a:endParaRPr lang="en-US" sz="2807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77BD6857-360C-4D8F-0FB0-B09B93F0A9CA}"/>
              </a:ext>
            </a:extLst>
          </p:cNvPr>
          <p:cNvSpPr txBox="1"/>
          <p:nvPr/>
        </p:nvSpPr>
        <p:spPr>
          <a:xfrm>
            <a:off x="1029827" y="3553541"/>
            <a:ext cx="6736179" cy="2387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1"/>
              </a:lnSpc>
            </a:pP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Ordena tres preguntas simples: </a:t>
            </a:r>
          </a:p>
          <a:p>
            <a:pPr algn="l">
              <a:lnSpc>
                <a:spcPts val="3811"/>
              </a:lnSpc>
            </a:pP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¿por qué pasa?, </a:t>
            </a:r>
          </a:p>
          <a:p>
            <a:pPr algn="l">
              <a:lnSpc>
                <a:spcPts val="3811"/>
              </a:lnSpc>
            </a:pP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¿qué está pasando? Y</a:t>
            </a:r>
          </a:p>
          <a:p>
            <a:pPr algn="l">
              <a:lnSpc>
                <a:spcPts val="3811"/>
              </a:lnSpc>
            </a:pP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¿qué consecuencias trae?</a:t>
            </a:r>
          </a:p>
          <a:p>
            <a:pPr algn="l">
              <a:lnSpc>
                <a:spcPts val="3811"/>
              </a:lnSpc>
            </a:pPr>
            <a:endParaRPr lang="es-E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33" name="Shape 9">
            <a:extLst>
              <a:ext uri="{FF2B5EF4-FFF2-40B4-BE49-F238E27FC236}">
                <a16:creationId xmlns:a16="http://schemas.microsoft.com/office/drawing/2014/main" id="{66AC5D57-C7EC-BE39-873D-E7441519C5C7}"/>
              </a:ext>
            </a:extLst>
          </p:cNvPr>
          <p:cNvSpPr/>
          <p:nvPr/>
        </p:nvSpPr>
        <p:spPr>
          <a:xfrm rot="16200000">
            <a:off x="13268422" y="3305092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35" name="Shape 9">
            <a:extLst>
              <a:ext uri="{FF2B5EF4-FFF2-40B4-BE49-F238E27FC236}">
                <a16:creationId xmlns:a16="http://schemas.microsoft.com/office/drawing/2014/main" id="{FCFF2E62-4B63-79E8-865F-111963107BED}"/>
              </a:ext>
            </a:extLst>
          </p:cNvPr>
          <p:cNvSpPr/>
          <p:nvPr/>
        </p:nvSpPr>
        <p:spPr>
          <a:xfrm rot="5400000">
            <a:off x="13255276" y="6160084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pic>
        <p:nvPicPr>
          <p:cNvPr id="32" name="Imagen 31" descr="Árbol del Problema - ERubrica Blog">
            <a:extLst>
              <a:ext uri="{FF2B5EF4-FFF2-40B4-BE49-F238E27FC236}">
                <a16:creationId xmlns:a16="http://schemas.microsoft.com/office/drawing/2014/main" id="{8A5DDB37-CFBC-B0ED-5AE7-7429C9FA31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70" r="10060"/>
          <a:stretch>
            <a:fillRect/>
          </a:stretch>
        </p:blipFill>
        <p:spPr>
          <a:xfrm>
            <a:off x="1039658" y="5658019"/>
            <a:ext cx="6391868" cy="432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38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D48C1-A313-18AD-18AA-40CAD58AA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0544D11-D8A4-56CA-6A58-2F8021D55B22}"/>
              </a:ext>
            </a:extLst>
          </p:cNvPr>
          <p:cNvSpPr/>
          <p:nvPr/>
        </p:nvSpPr>
        <p:spPr>
          <a:xfrm>
            <a:off x="-228600" y="-1"/>
            <a:ext cx="18521783" cy="10282257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0505D5D-D64C-D3BA-9FA7-2C93CC57BAC5}"/>
              </a:ext>
            </a:extLst>
          </p:cNvPr>
          <p:cNvGrpSpPr/>
          <p:nvPr/>
        </p:nvGrpSpPr>
        <p:grpSpPr>
          <a:xfrm rot="5400000">
            <a:off x="-466682" y="4106047"/>
            <a:ext cx="5719268" cy="4024703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B8DEC35-FA61-DD7F-64E8-73B03314A9D0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EF798C6-D4E7-4A13-9670-9CF113B920FD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475C26E-A290-3F18-FBAE-CB6D07B8A006}"/>
              </a:ext>
            </a:extLst>
          </p:cNvPr>
          <p:cNvGrpSpPr/>
          <p:nvPr/>
        </p:nvGrpSpPr>
        <p:grpSpPr>
          <a:xfrm rot="5400000">
            <a:off x="6775220" y="-6292467"/>
            <a:ext cx="4127957" cy="131064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B24CE45-247F-C141-E9E5-956931EA7529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2BAD350-7730-A16C-7B7A-F623E4E244A9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28AF8D53-80B9-EDE6-F0A3-2BEF3B53ECF3}"/>
              </a:ext>
            </a:extLst>
          </p:cNvPr>
          <p:cNvSpPr txBox="1"/>
          <p:nvPr/>
        </p:nvSpPr>
        <p:spPr>
          <a:xfrm>
            <a:off x="308137" y="5040929"/>
            <a:ext cx="4169629" cy="333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Sustentabilidad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y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entorno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natural</a:t>
            </a:r>
          </a:p>
          <a:p>
            <a:pPr algn="ctr">
              <a:lnSpc>
                <a:spcPts val="3811"/>
              </a:lnSpc>
            </a:pP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>
              <a:lnSpc>
                <a:spcPts val="3811"/>
              </a:lnSpc>
            </a:pP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n-US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Especialmente relevante tanto en el radio urbano (ej. sectores cerca de esteros como el Batuco) como en la precordillera (</a:t>
            </a:r>
            <a:r>
              <a:rPr lang="es-E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Ancoa</a:t>
            </a:r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 </a:t>
            </a:r>
            <a:r>
              <a:rPr lang="es-E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Achibueno</a:t>
            </a:r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).</a:t>
            </a:r>
            <a:endParaRPr lang="en-U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DAB912C-1691-7F83-164C-48CFD054FC2E}"/>
              </a:ext>
            </a:extLst>
          </p:cNvPr>
          <p:cNvSpPr txBox="1"/>
          <p:nvPr/>
        </p:nvSpPr>
        <p:spPr>
          <a:xfrm>
            <a:off x="2552698" y="0"/>
            <a:ext cx="12573000" cy="2345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Fuentes de percepción de problemas</a:t>
            </a:r>
          </a:p>
        </p:txBody>
      </p:sp>
      <p:sp>
        <p:nvSpPr>
          <p:cNvPr id="22" name="Freeform 4">
            <a:extLst>
              <a:ext uri="{FF2B5EF4-FFF2-40B4-BE49-F238E27FC236}">
                <a16:creationId xmlns:a16="http://schemas.microsoft.com/office/drawing/2014/main" id="{932834FA-55E7-5E9C-BBAE-0A326E6A3A9E}"/>
              </a:ext>
            </a:extLst>
          </p:cNvPr>
          <p:cNvSpPr/>
          <p:nvPr/>
        </p:nvSpPr>
        <p:spPr>
          <a:xfrm rot="5400000">
            <a:off x="4056556" y="4076152"/>
            <a:ext cx="5666188" cy="4031416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1A037E6F-8AED-5BBE-092A-7D874A69CEBA}"/>
              </a:ext>
            </a:extLst>
          </p:cNvPr>
          <p:cNvSpPr/>
          <p:nvPr/>
        </p:nvSpPr>
        <p:spPr>
          <a:xfrm rot="5400000">
            <a:off x="8787656" y="3936900"/>
            <a:ext cx="5686451" cy="4289658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AB6655EC-8677-2C4A-A800-06C1EB063D3E}"/>
              </a:ext>
            </a:extLst>
          </p:cNvPr>
          <p:cNvSpPr/>
          <p:nvPr/>
        </p:nvSpPr>
        <p:spPr>
          <a:xfrm rot="5400000">
            <a:off x="13266125" y="4069375"/>
            <a:ext cx="5686452" cy="4024703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C9F6831F-04BE-BC49-D815-865231AACAB7}"/>
              </a:ext>
            </a:extLst>
          </p:cNvPr>
          <p:cNvSpPr txBox="1"/>
          <p:nvPr/>
        </p:nvSpPr>
        <p:spPr>
          <a:xfrm>
            <a:off x="5018922" y="4841760"/>
            <a:ext cx="3886437" cy="38215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Necesidades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o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carencias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grupos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personas</a:t>
            </a:r>
          </a:p>
          <a:p>
            <a:pPr algn="ctr">
              <a:lnSpc>
                <a:spcPts val="3811"/>
              </a:lnSpc>
            </a:pP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Linares tiene un índice relevante de envejecimiento. Muchas personas mayores enfrentan soledad no deseada, falta de movilidad o brecha digital.</a:t>
            </a:r>
            <a:endParaRPr lang="en-U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36" name="TextBox 12">
            <a:extLst>
              <a:ext uri="{FF2B5EF4-FFF2-40B4-BE49-F238E27FC236}">
                <a16:creationId xmlns:a16="http://schemas.microsoft.com/office/drawing/2014/main" id="{C3BAADF0-829F-FD99-4E01-4F43FA75F654}"/>
              </a:ext>
            </a:extLst>
          </p:cNvPr>
          <p:cNvSpPr txBox="1"/>
          <p:nvPr/>
        </p:nvSpPr>
        <p:spPr>
          <a:xfrm>
            <a:off x="9606082" y="4992593"/>
            <a:ext cx="4169629" cy="3057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s-E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Seguridad Ciudadana y Recuperación del Espacio Público</a:t>
            </a:r>
          </a:p>
          <a:p>
            <a:pPr algn="ctr"/>
            <a:endParaRPr lang="es-ES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El deterioro de plazas, la falta de luminarias y la sensación de inseguridad son preocupaciones recurrentes</a:t>
            </a:r>
            <a:r>
              <a:rPr lang="es-ES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.</a:t>
            </a:r>
            <a:endParaRPr lang="en-U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38" name="TextBox 12">
            <a:extLst>
              <a:ext uri="{FF2B5EF4-FFF2-40B4-BE49-F238E27FC236}">
                <a16:creationId xmlns:a16="http://schemas.microsoft.com/office/drawing/2014/main" id="{332B03A0-3CC4-A35F-7D4A-0182764D22BA}"/>
              </a:ext>
            </a:extLst>
          </p:cNvPr>
          <p:cNvSpPr txBox="1"/>
          <p:nvPr/>
        </p:nvSpPr>
        <p:spPr>
          <a:xfrm>
            <a:off x="14197505" y="5272361"/>
            <a:ext cx="3888335" cy="3000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Eficiencia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Energética</a:t>
            </a:r>
          </a:p>
          <a:p>
            <a:pPr algn="ctr"/>
            <a:endParaRPr lang="es-E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s-E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s-E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El alto costo de calefacción e iluminación en invierno afecta directamente el bolsillo y el uso de las sedes.</a:t>
            </a:r>
          </a:p>
        </p:txBody>
      </p:sp>
      <p:sp>
        <p:nvSpPr>
          <p:cNvPr id="40" name="Shape 5">
            <a:extLst>
              <a:ext uri="{FF2B5EF4-FFF2-40B4-BE49-F238E27FC236}">
                <a16:creationId xmlns:a16="http://schemas.microsoft.com/office/drawing/2014/main" id="{E260F2C4-4A70-6780-4930-E65C535F89A0}"/>
              </a:ext>
            </a:extLst>
          </p:cNvPr>
          <p:cNvSpPr/>
          <p:nvPr/>
        </p:nvSpPr>
        <p:spPr>
          <a:xfrm>
            <a:off x="1989735" y="3834531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000" b="1" dirty="0"/>
              <a:t>1</a:t>
            </a:r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03278642-C8FB-C793-84A6-E1B1F5963AAC}"/>
              </a:ext>
            </a:extLst>
          </p:cNvPr>
          <p:cNvSpPr/>
          <p:nvPr/>
        </p:nvSpPr>
        <p:spPr>
          <a:xfrm>
            <a:off x="1989735" y="3834531"/>
            <a:ext cx="877824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</p:txBody>
      </p:sp>
      <p:sp>
        <p:nvSpPr>
          <p:cNvPr id="44" name="Shape 5">
            <a:extLst>
              <a:ext uri="{FF2B5EF4-FFF2-40B4-BE49-F238E27FC236}">
                <a16:creationId xmlns:a16="http://schemas.microsoft.com/office/drawing/2014/main" id="{761D3A88-4781-1899-6B3B-E9BB862DB206}"/>
              </a:ext>
            </a:extLst>
          </p:cNvPr>
          <p:cNvSpPr/>
          <p:nvPr/>
        </p:nvSpPr>
        <p:spPr>
          <a:xfrm>
            <a:off x="6529899" y="3800492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2</a:t>
            </a:r>
          </a:p>
          <a:p>
            <a:endParaRPr lang="es-CL" sz="2700" dirty="0"/>
          </a:p>
        </p:txBody>
      </p:sp>
      <p:sp>
        <p:nvSpPr>
          <p:cNvPr id="46" name="Shape 17">
            <a:extLst>
              <a:ext uri="{FF2B5EF4-FFF2-40B4-BE49-F238E27FC236}">
                <a16:creationId xmlns:a16="http://schemas.microsoft.com/office/drawing/2014/main" id="{849661C6-C06E-1C30-74B0-0DF2FB9D4A03}"/>
              </a:ext>
            </a:extLst>
          </p:cNvPr>
          <p:cNvSpPr/>
          <p:nvPr/>
        </p:nvSpPr>
        <p:spPr>
          <a:xfrm>
            <a:off x="11277600" y="3835760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3</a:t>
            </a:r>
          </a:p>
        </p:txBody>
      </p:sp>
      <p:sp>
        <p:nvSpPr>
          <p:cNvPr id="48" name="Shape 17">
            <a:extLst>
              <a:ext uri="{FF2B5EF4-FFF2-40B4-BE49-F238E27FC236}">
                <a16:creationId xmlns:a16="http://schemas.microsoft.com/office/drawing/2014/main" id="{2A877405-15BD-51F1-607E-AF929EF3D559}"/>
              </a:ext>
            </a:extLst>
          </p:cNvPr>
          <p:cNvSpPr/>
          <p:nvPr/>
        </p:nvSpPr>
        <p:spPr>
          <a:xfrm>
            <a:off x="15706458" y="3834531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8362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D04D3-A84D-4499-9588-46FC2819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A84FF9E-538A-9519-27CD-A687AF85C23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757BF61-143A-F22F-655A-83E1D0B9CFC0}"/>
              </a:ext>
            </a:extLst>
          </p:cNvPr>
          <p:cNvGrpSpPr/>
          <p:nvPr/>
        </p:nvGrpSpPr>
        <p:grpSpPr>
          <a:xfrm rot="5400000">
            <a:off x="-1023197" y="5005271"/>
            <a:ext cx="5908372" cy="3051746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BDE6889-AF0A-7023-2CB4-A66DA8AAE1AB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ED1A0BE-FCD5-6FC7-DCF7-C39FD463FDD0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F40C21F-4C49-56D4-152D-60B76630C772}"/>
              </a:ext>
            </a:extLst>
          </p:cNvPr>
          <p:cNvGrpSpPr/>
          <p:nvPr/>
        </p:nvGrpSpPr>
        <p:grpSpPr>
          <a:xfrm rot="5400000">
            <a:off x="6775220" y="-6292467"/>
            <a:ext cx="4127957" cy="131064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5481367-40E3-2D1B-F00A-15BD23075CDB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B7C3B6A-852B-75CD-9280-59FBF9876142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84A20F3E-46BC-9AA5-9BF3-823B7023AEB7}"/>
              </a:ext>
            </a:extLst>
          </p:cNvPr>
          <p:cNvSpPr txBox="1"/>
          <p:nvPr/>
        </p:nvSpPr>
        <p:spPr>
          <a:xfrm>
            <a:off x="736349" y="5143500"/>
            <a:ext cx="2397563" cy="2549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Analizar e identificar lo que se considere como problemas principales de la situación a</a:t>
            </a: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abordar.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542E63D-DA88-7BAB-788C-0023E181AE1C}"/>
              </a:ext>
            </a:extLst>
          </p:cNvPr>
          <p:cNvSpPr txBox="1"/>
          <p:nvPr/>
        </p:nvSpPr>
        <p:spPr>
          <a:xfrm>
            <a:off x="2552698" y="0"/>
            <a:ext cx="12573000" cy="2345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¿Cómo realizar un análisis del problema?</a:t>
            </a: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1C654A25-4DF0-3B13-9F80-20357BC09CBD}"/>
              </a:ext>
            </a:extLst>
          </p:cNvPr>
          <p:cNvSpPr/>
          <p:nvPr/>
        </p:nvSpPr>
        <p:spPr>
          <a:xfrm>
            <a:off x="10512047" y="6889750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40" name="Shape 5">
            <a:extLst>
              <a:ext uri="{FF2B5EF4-FFF2-40B4-BE49-F238E27FC236}">
                <a16:creationId xmlns:a16="http://schemas.microsoft.com/office/drawing/2014/main" id="{B3096C7E-D18F-E7B7-C610-B3098F5AE3E8}"/>
              </a:ext>
            </a:extLst>
          </p:cNvPr>
          <p:cNvSpPr/>
          <p:nvPr/>
        </p:nvSpPr>
        <p:spPr>
          <a:xfrm>
            <a:off x="1434349" y="4019955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AEEC6CB0-8C80-EC40-716F-7B458A33199C}"/>
              </a:ext>
            </a:extLst>
          </p:cNvPr>
          <p:cNvSpPr/>
          <p:nvPr/>
        </p:nvSpPr>
        <p:spPr>
          <a:xfrm>
            <a:off x="1434349" y="4034892"/>
            <a:ext cx="877824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5E0F658-1B15-C9FE-9F24-EF0AABA2FC72}"/>
              </a:ext>
            </a:extLst>
          </p:cNvPr>
          <p:cNvGrpSpPr/>
          <p:nvPr/>
        </p:nvGrpSpPr>
        <p:grpSpPr>
          <a:xfrm rot="5400000">
            <a:off x="2456299" y="5060043"/>
            <a:ext cx="5899507" cy="3141383"/>
            <a:chOff x="0" y="0"/>
            <a:chExt cx="1248985" cy="1297173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B2D5E01-D3B6-19ED-73CA-58E0976FDEEF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841533FB-F756-917F-6494-C5CDF2192B75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5" name="TextBox 12">
            <a:extLst>
              <a:ext uri="{FF2B5EF4-FFF2-40B4-BE49-F238E27FC236}">
                <a16:creationId xmlns:a16="http://schemas.microsoft.com/office/drawing/2014/main" id="{04B34A3D-E37B-0762-1B91-D6E4EF51FEAC}"/>
              </a:ext>
            </a:extLst>
          </p:cNvPr>
          <p:cNvSpPr txBox="1"/>
          <p:nvPr/>
        </p:nvSpPr>
        <p:spPr>
          <a:xfrm>
            <a:off x="4165644" y="5140900"/>
            <a:ext cx="2473477" cy="3278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 partir de una primera “ lluvia de ideas” establecer el problema central que afecta a la comunidad, aplicando criterios de prioridad y selectividad.</a:t>
            </a: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337676B3-8163-6629-AEDA-80C9FBDAA2CB}"/>
              </a:ext>
            </a:extLst>
          </p:cNvPr>
          <p:cNvSpPr/>
          <p:nvPr/>
        </p:nvSpPr>
        <p:spPr>
          <a:xfrm>
            <a:off x="14210957" y="6889750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35" name="Shape 5">
            <a:extLst>
              <a:ext uri="{FF2B5EF4-FFF2-40B4-BE49-F238E27FC236}">
                <a16:creationId xmlns:a16="http://schemas.microsoft.com/office/drawing/2014/main" id="{CC21B95A-0718-D745-ABC0-E00B43A755CE}"/>
              </a:ext>
            </a:extLst>
          </p:cNvPr>
          <p:cNvSpPr/>
          <p:nvPr/>
        </p:nvSpPr>
        <p:spPr>
          <a:xfrm>
            <a:off x="4967141" y="4034892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  <a:p>
            <a:endParaRPr lang="es-CL" sz="2700" dirty="0"/>
          </a:p>
        </p:txBody>
      </p:sp>
      <p:sp>
        <p:nvSpPr>
          <p:cNvPr id="28" name="Shape 9">
            <a:extLst>
              <a:ext uri="{FF2B5EF4-FFF2-40B4-BE49-F238E27FC236}">
                <a16:creationId xmlns:a16="http://schemas.microsoft.com/office/drawing/2014/main" id="{EC5B8B20-B378-8281-F6C0-522058B0F8B0}"/>
              </a:ext>
            </a:extLst>
          </p:cNvPr>
          <p:cNvSpPr/>
          <p:nvPr/>
        </p:nvSpPr>
        <p:spPr>
          <a:xfrm>
            <a:off x="3322408" y="6889750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1315865D-27CD-85B2-C737-EEDD3EBD70FA}"/>
              </a:ext>
            </a:extLst>
          </p:cNvPr>
          <p:cNvGrpSpPr/>
          <p:nvPr/>
        </p:nvGrpSpPr>
        <p:grpSpPr>
          <a:xfrm rot="5400000">
            <a:off x="6001106" y="5102680"/>
            <a:ext cx="5899508" cy="3085553"/>
            <a:chOff x="0" y="0"/>
            <a:chExt cx="1248985" cy="1297173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4C3CFF4F-46CE-AC2D-7B9D-B05E690FBA9A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681BB9F7-BD06-4C1F-BC6B-07CE4601A9B1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1" name="Shape 9">
            <a:extLst>
              <a:ext uri="{FF2B5EF4-FFF2-40B4-BE49-F238E27FC236}">
                <a16:creationId xmlns:a16="http://schemas.microsoft.com/office/drawing/2014/main" id="{2BBE5FA2-82B0-35AD-04C0-0E752E582461}"/>
              </a:ext>
            </a:extLst>
          </p:cNvPr>
          <p:cNvSpPr/>
          <p:nvPr/>
        </p:nvSpPr>
        <p:spPr>
          <a:xfrm>
            <a:off x="6880320" y="6889750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44" name="Shape 5">
            <a:extLst>
              <a:ext uri="{FF2B5EF4-FFF2-40B4-BE49-F238E27FC236}">
                <a16:creationId xmlns:a16="http://schemas.microsoft.com/office/drawing/2014/main" id="{1E660538-50B8-8EC0-E153-1995D9D38059}"/>
              </a:ext>
            </a:extLst>
          </p:cNvPr>
          <p:cNvSpPr/>
          <p:nvPr/>
        </p:nvSpPr>
        <p:spPr>
          <a:xfrm>
            <a:off x="8511948" y="4046514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  <a:ea typeface="Cambria" pitchFamily="34" charset="-122"/>
              </a:rPr>
              <a:t>3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  <a:p>
            <a:endParaRPr lang="es-CL" sz="2700" dirty="0"/>
          </a:p>
        </p:txBody>
      </p:sp>
      <p:grpSp>
        <p:nvGrpSpPr>
          <p:cNvPr id="45" name="Group 3">
            <a:extLst>
              <a:ext uri="{FF2B5EF4-FFF2-40B4-BE49-F238E27FC236}">
                <a16:creationId xmlns:a16="http://schemas.microsoft.com/office/drawing/2014/main" id="{AB32A7FE-82FC-2BCA-3A3C-B611EC09CF25}"/>
              </a:ext>
            </a:extLst>
          </p:cNvPr>
          <p:cNvGrpSpPr/>
          <p:nvPr/>
        </p:nvGrpSpPr>
        <p:grpSpPr>
          <a:xfrm rot="5400000">
            <a:off x="9652275" y="5099750"/>
            <a:ext cx="5893648" cy="3085553"/>
            <a:chOff x="0" y="0"/>
            <a:chExt cx="1248985" cy="1297173"/>
          </a:xfrm>
        </p:grpSpPr>
        <p:sp>
          <p:nvSpPr>
            <p:cNvPr id="47" name="Freeform 4">
              <a:extLst>
                <a:ext uri="{FF2B5EF4-FFF2-40B4-BE49-F238E27FC236}">
                  <a16:creationId xmlns:a16="http://schemas.microsoft.com/office/drawing/2014/main" id="{8DD9EB1B-D86A-E0DF-75E1-72860B53F867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9" name="TextBox 5">
              <a:extLst>
                <a:ext uri="{FF2B5EF4-FFF2-40B4-BE49-F238E27FC236}">
                  <a16:creationId xmlns:a16="http://schemas.microsoft.com/office/drawing/2014/main" id="{7339BA7D-E7FF-FF76-FF07-D8BCDF57D567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50" name="Group 3">
            <a:extLst>
              <a:ext uri="{FF2B5EF4-FFF2-40B4-BE49-F238E27FC236}">
                <a16:creationId xmlns:a16="http://schemas.microsoft.com/office/drawing/2014/main" id="{E157979E-FFFF-CB37-188D-5E5F6A205BC7}"/>
              </a:ext>
            </a:extLst>
          </p:cNvPr>
          <p:cNvGrpSpPr/>
          <p:nvPr/>
        </p:nvGrpSpPr>
        <p:grpSpPr>
          <a:xfrm rot="5400000">
            <a:off x="13412705" y="5058768"/>
            <a:ext cx="5811686" cy="3085553"/>
            <a:chOff x="0" y="0"/>
            <a:chExt cx="1248985" cy="1297173"/>
          </a:xfrm>
        </p:grpSpPr>
        <p:sp>
          <p:nvSpPr>
            <p:cNvPr id="51" name="Freeform 4">
              <a:extLst>
                <a:ext uri="{FF2B5EF4-FFF2-40B4-BE49-F238E27FC236}">
                  <a16:creationId xmlns:a16="http://schemas.microsoft.com/office/drawing/2014/main" id="{180E4127-F348-62AD-8079-3C9B25ABC544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EF35739B-769E-DE6C-6D02-83E7BE014327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4" name="TextBox 12">
            <a:extLst>
              <a:ext uri="{FF2B5EF4-FFF2-40B4-BE49-F238E27FC236}">
                <a16:creationId xmlns:a16="http://schemas.microsoft.com/office/drawing/2014/main" id="{6052AA2B-E35E-1F74-25D2-E859C0FF3195}"/>
              </a:ext>
            </a:extLst>
          </p:cNvPr>
          <p:cNvSpPr txBox="1"/>
          <p:nvPr/>
        </p:nvSpPr>
        <p:spPr>
          <a:xfrm>
            <a:off x="7759446" y="5149503"/>
            <a:ext cx="2473477" cy="3278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Anotar las causas del problema central detectado. Esto significa buscar qué elementos están o podrían estar provocando el problema</a:t>
            </a:r>
          </a:p>
        </p:txBody>
      </p:sp>
      <p:sp>
        <p:nvSpPr>
          <p:cNvPr id="56" name="TextBox 12">
            <a:extLst>
              <a:ext uri="{FF2B5EF4-FFF2-40B4-BE49-F238E27FC236}">
                <a16:creationId xmlns:a16="http://schemas.microsoft.com/office/drawing/2014/main" id="{26D6F923-E96B-AA19-DFD4-94B739F94B9C}"/>
              </a:ext>
            </a:extLst>
          </p:cNvPr>
          <p:cNvSpPr txBox="1"/>
          <p:nvPr/>
        </p:nvSpPr>
        <p:spPr>
          <a:xfrm>
            <a:off x="11292542" y="5079513"/>
            <a:ext cx="2655201" cy="4371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Una vez que tanto el problema central, como las causas y los efectos están identificados, se construye el árbol de problemas. El árbol de problemas da una imagen completa de la situación negativa existente</a:t>
            </a:r>
          </a:p>
        </p:txBody>
      </p:sp>
      <p:sp>
        <p:nvSpPr>
          <p:cNvPr id="58" name="TextBox 12">
            <a:extLst>
              <a:ext uri="{FF2B5EF4-FFF2-40B4-BE49-F238E27FC236}">
                <a16:creationId xmlns:a16="http://schemas.microsoft.com/office/drawing/2014/main" id="{3C95A53A-7E0C-A56C-F3F0-586931887732}"/>
              </a:ext>
            </a:extLst>
          </p:cNvPr>
          <p:cNvSpPr txBox="1"/>
          <p:nvPr/>
        </p:nvSpPr>
        <p:spPr>
          <a:xfrm>
            <a:off x="14918327" y="5140900"/>
            <a:ext cx="2821989" cy="4006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Asegurarse que las causas representen causas y  efectos representen efectos, que el problema central este correctamente definido y que las relaciones (causales) estén correctamente expresadas.</a:t>
            </a:r>
          </a:p>
        </p:txBody>
      </p:sp>
      <p:sp>
        <p:nvSpPr>
          <p:cNvPr id="60" name="Shape 5">
            <a:extLst>
              <a:ext uri="{FF2B5EF4-FFF2-40B4-BE49-F238E27FC236}">
                <a16:creationId xmlns:a16="http://schemas.microsoft.com/office/drawing/2014/main" id="{092354F4-26B6-8B41-4619-1419A543E3B7}"/>
              </a:ext>
            </a:extLst>
          </p:cNvPr>
          <p:cNvSpPr/>
          <p:nvPr/>
        </p:nvSpPr>
        <p:spPr>
          <a:xfrm>
            <a:off x="12195792" y="4050955"/>
            <a:ext cx="877824" cy="933485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  <a:ea typeface="Cambria" pitchFamily="34" charset="-122"/>
              </a:rPr>
              <a:t>4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  <a:p>
            <a:endParaRPr lang="es-CL" sz="2700" dirty="0"/>
          </a:p>
        </p:txBody>
      </p:sp>
      <p:sp>
        <p:nvSpPr>
          <p:cNvPr id="62" name="Shape 5">
            <a:extLst>
              <a:ext uri="{FF2B5EF4-FFF2-40B4-BE49-F238E27FC236}">
                <a16:creationId xmlns:a16="http://schemas.microsoft.com/office/drawing/2014/main" id="{072D0F8F-C164-E67A-7776-9E52AF51AD3A}"/>
              </a:ext>
            </a:extLst>
          </p:cNvPr>
          <p:cNvSpPr/>
          <p:nvPr/>
        </p:nvSpPr>
        <p:spPr>
          <a:xfrm>
            <a:off x="15975827" y="4082079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  <a:ea typeface="Cambria" pitchFamily="34" charset="-122"/>
              </a:rPr>
              <a:t>53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  <a:p>
            <a:endParaRPr lang="es-CL" sz="2700" dirty="0"/>
          </a:p>
        </p:txBody>
      </p:sp>
    </p:spTree>
    <p:extLst>
      <p:ext uri="{BB962C8B-B14F-4D97-AF65-F5344CB8AC3E}">
        <p14:creationId xmlns:p14="http://schemas.microsoft.com/office/powerpoint/2010/main" val="3165934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0F0FD-7B1B-11EE-3584-4CEA8897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DA2DCC-FE21-9598-00C3-00ED6BDC1276}"/>
              </a:ext>
            </a:extLst>
          </p:cNvPr>
          <p:cNvSpPr/>
          <p:nvPr/>
        </p:nvSpPr>
        <p:spPr>
          <a:xfrm>
            <a:off x="0" y="-22990"/>
            <a:ext cx="18312063" cy="1030998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4D12D94-109B-0840-CC4B-9C194E650DE3}"/>
              </a:ext>
            </a:extLst>
          </p:cNvPr>
          <p:cNvGrpSpPr/>
          <p:nvPr/>
        </p:nvGrpSpPr>
        <p:grpSpPr>
          <a:xfrm rot="5400000">
            <a:off x="6413831" y="4013717"/>
            <a:ext cx="5536538" cy="6629400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0972D82-3EEE-464D-F2D3-AEBF98E8996E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B62C7BF-F3F0-C70F-0E6A-B76AC459EB23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F5161981-1E8C-FA27-AD27-5A4B701180D3}"/>
              </a:ext>
            </a:extLst>
          </p:cNvPr>
          <p:cNvGrpSpPr/>
          <p:nvPr/>
        </p:nvGrpSpPr>
        <p:grpSpPr>
          <a:xfrm rot="5400000">
            <a:off x="6490030" y="-6806866"/>
            <a:ext cx="5536537" cy="15925800"/>
            <a:chOff x="0" y="-445080"/>
            <a:chExt cx="1087198" cy="256885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663EFED-5847-141B-5CCD-8438E7FA91D6}"/>
                </a:ext>
              </a:extLst>
            </p:cNvPr>
            <p:cNvSpPr/>
            <p:nvPr/>
          </p:nvSpPr>
          <p:spPr>
            <a:xfrm>
              <a:off x="0" y="-445080"/>
              <a:ext cx="1087198" cy="256885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2982234-F1CA-988D-34E2-DC52FEA7D860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7FD6FDB0-0063-A43B-A61B-9B16CFFDDC98}"/>
              </a:ext>
            </a:extLst>
          </p:cNvPr>
          <p:cNvSpPr txBox="1"/>
          <p:nvPr/>
        </p:nvSpPr>
        <p:spPr>
          <a:xfrm>
            <a:off x="6623037" y="5797542"/>
            <a:ext cx="4627042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Identifique un problema importante en su barrio o comunidad, su motivación para solucionarlo y una idea sencilla de solución</a:t>
            </a:r>
            <a:b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</a:br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(15 minutos)</a:t>
            </a:r>
            <a:endParaRPr lang="es-CL" sz="32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4504FF3B-AEB7-1B36-F18B-F54D05A13EDA}"/>
              </a:ext>
            </a:extLst>
          </p:cNvPr>
          <p:cNvSpPr txBox="1"/>
          <p:nvPr/>
        </p:nvSpPr>
        <p:spPr>
          <a:xfrm>
            <a:off x="2133600" y="282896"/>
            <a:ext cx="14650582" cy="2345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Actividad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2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De la necesidad a la acción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sp>
        <p:nvSpPr>
          <p:cNvPr id="35" name="Shape 9">
            <a:extLst>
              <a:ext uri="{FF2B5EF4-FFF2-40B4-BE49-F238E27FC236}">
                <a16:creationId xmlns:a16="http://schemas.microsoft.com/office/drawing/2014/main" id="{31BCB453-FAEF-6E0C-EA47-28AB1A2A65D7}"/>
              </a:ext>
            </a:extLst>
          </p:cNvPr>
          <p:cNvSpPr/>
          <p:nvPr/>
        </p:nvSpPr>
        <p:spPr>
          <a:xfrm>
            <a:off x="8936558" y="4231622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</p:spTree>
    <p:extLst>
      <p:ext uri="{BB962C8B-B14F-4D97-AF65-F5344CB8AC3E}">
        <p14:creationId xmlns:p14="http://schemas.microsoft.com/office/powerpoint/2010/main" val="2571878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64213-60C5-43C5-B3BA-FD92477C1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A7BF32A-2DC4-9B56-321F-CCC2861FC213}"/>
              </a:ext>
            </a:extLst>
          </p:cNvPr>
          <p:cNvSpPr/>
          <p:nvPr/>
        </p:nvSpPr>
        <p:spPr>
          <a:xfrm>
            <a:off x="-30091" y="0"/>
            <a:ext cx="18372245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7D20C2A-5E8F-8646-4E5E-85E9CC6B518D}"/>
              </a:ext>
            </a:extLst>
          </p:cNvPr>
          <p:cNvGrpSpPr/>
          <p:nvPr/>
        </p:nvGrpSpPr>
        <p:grpSpPr>
          <a:xfrm rot="5400000">
            <a:off x="8947886" y="-2274520"/>
            <a:ext cx="630853" cy="15935827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408F44E-F36A-381B-FDD4-E7C6506E1F6B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AE7410A-774A-C2CE-E7D5-EC47F50B425A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8072EEF-CE93-8DBF-3D3F-823312BA9357}"/>
              </a:ext>
            </a:extLst>
          </p:cNvPr>
          <p:cNvGrpSpPr/>
          <p:nvPr/>
        </p:nvGrpSpPr>
        <p:grpSpPr>
          <a:xfrm rot="5400000">
            <a:off x="7080021" y="-7663558"/>
            <a:ext cx="4127957" cy="16230600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B47A790-D29D-F532-203D-E1323A47B11B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2A0D464-B82A-EC66-0C69-0456811C79C0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E4C98809-2F75-B41E-A6FA-C50FC778F39B}"/>
              </a:ext>
            </a:extLst>
          </p:cNvPr>
          <p:cNvSpPr txBox="1"/>
          <p:nvPr/>
        </p:nvSpPr>
        <p:spPr>
          <a:xfrm>
            <a:off x="-162107" y="477459"/>
            <a:ext cx="18897600" cy="1097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n-US" sz="60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6 </a:t>
            </a:r>
            <a:r>
              <a:rPr lang="en-US" sz="6000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Etapas</a:t>
            </a:r>
            <a:r>
              <a:rPr lang="en-US" sz="60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para formular un </a:t>
            </a:r>
            <a:r>
              <a:rPr lang="en-US" sz="6000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proyecto</a:t>
            </a:r>
            <a:endParaRPr lang="en-US" sz="6000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C505C663-631B-1881-BD6A-99F1CD0240AD}"/>
              </a:ext>
            </a:extLst>
          </p:cNvPr>
          <p:cNvGrpSpPr/>
          <p:nvPr/>
        </p:nvGrpSpPr>
        <p:grpSpPr>
          <a:xfrm>
            <a:off x="-30091" y="2796718"/>
            <a:ext cx="3770730" cy="1989214"/>
            <a:chOff x="-107714" y="-38100"/>
            <a:chExt cx="2328283" cy="1228264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3BB5BF0-C9D7-6E4A-E132-8BFDC29F8AF4}"/>
                </a:ext>
              </a:extLst>
            </p:cNvPr>
            <p:cNvSpPr/>
            <p:nvPr/>
          </p:nvSpPr>
          <p:spPr>
            <a:xfrm>
              <a:off x="-107714" y="783764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r>
                <a:rPr lang="es-CL" sz="3600" b="1" dirty="0">
                  <a:latin typeface="TT Interphases" panose="020B0604020202020204" charset="0"/>
                </a:rPr>
                <a:t>Diagnóstico</a:t>
              </a:r>
            </a:p>
          </p:txBody>
        </p:sp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id="{D0921F70-E10D-5B0B-828F-C9F57CF96105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3" name="TextBox 17">
            <a:extLst>
              <a:ext uri="{FF2B5EF4-FFF2-40B4-BE49-F238E27FC236}">
                <a16:creationId xmlns:a16="http://schemas.microsoft.com/office/drawing/2014/main" id="{6C1325AF-D0D0-F529-E8C2-B72DC09B3CE5}"/>
              </a:ext>
            </a:extLst>
          </p:cNvPr>
          <p:cNvSpPr txBox="1"/>
          <p:nvPr/>
        </p:nvSpPr>
        <p:spPr>
          <a:xfrm>
            <a:off x="12230671" y="1237960"/>
            <a:ext cx="2737890" cy="47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31"/>
              </a:lnSpc>
              <a:spcBef>
                <a:spcPct val="0"/>
              </a:spcBef>
            </a:pPr>
            <a:r>
              <a:rPr lang="en-US" sz="2807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xx</a:t>
            </a:r>
          </a:p>
        </p:txBody>
      </p:sp>
      <p:sp>
        <p:nvSpPr>
          <p:cNvPr id="25" name="Shape 4">
            <a:extLst>
              <a:ext uri="{FF2B5EF4-FFF2-40B4-BE49-F238E27FC236}">
                <a16:creationId xmlns:a16="http://schemas.microsoft.com/office/drawing/2014/main" id="{8AAB5174-AFC9-7862-32DF-6D6913860AF6}"/>
              </a:ext>
            </a:extLst>
          </p:cNvPr>
          <p:cNvSpPr/>
          <p:nvPr/>
        </p:nvSpPr>
        <p:spPr>
          <a:xfrm>
            <a:off x="1241742" y="5159141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1</a:t>
            </a:r>
          </a:p>
        </p:txBody>
      </p:sp>
      <p:sp>
        <p:nvSpPr>
          <p:cNvPr id="31" name="Shape 4">
            <a:extLst>
              <a:ext uri="{FF2B5EF4-FFF2-40B4-BE49-F238E27FC236}">
                <a16:creationId xmlns:a16="http://schemas.microsoft.com/office/drawing/2014/main" id="{E9CAA10B-D4C4-2848-6B71-F5377F69915F}"/>
              </a:ext>
            </a:extLst>
          </p:cNvPr>
          <p:cNvSpPr/>
          <p:nvPr/>
        </p:nvSpPr>
        <p:spPr>
          <a:xfrm>
            <a:off x="3851067" y="5159141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2</a:t>
            </a:r>
          </a:p>
        </p:txBody>
      </p:sp>
      <p:sp>
        <p:nvSpPr>
          <p:cNvPr id="33" name="Shape 4">
            <a:extLst>
              <a:ext uri="{FF2B5EF4-FFF2-40B4-BE49-F238E27FC236}">
                <a16:creationId xmlns:a16="http://schemas.microsoft.com/office/drawing/2014/main" id="{BA1CB4F3-18C9-D73F-611F-F80587A09704}"/>
              </a:ext>
            </a:extLst>
          </p:cNvPr>
          <p:cNvSpPr/>
          <p:nvPr/>
        </p:nvSpPr>
        <p:spPr>
          <a:xfrm>
            <a:off x="6781870" y="5208718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3</a:t>
            </a:r>
          </a:p>
        </p:txBody>
      </p:sp>
      <p:sp>
        <p:nvSpPr>
          <p:cNvPr id="35" name="Shape 4">
            <a:extLst>
              <a:ext uri="{FF2B5EF4-FFF2-40B4-BE49-F238E27FC236}">
                <a16:creationId xmlns:a16="http://schemas.microsoft.com/office/drawing/2014/main" id="{8CBE5EA5-1B18-4E40-035E-E2AB2990CCB6}"/>
              </a:ext>
            </a:extLst>
          </p:cNvPr>
          <p:cNvSpPr/>
          <p:nvPr/>
        </p:nvSpPr>
        <p:spPr>
          <a:xfrm>
            <a:off x="10142613" y="5208718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4</a:t>
            </a:r>
          </a:p>
        </p:txBody>
      </p:sp>
      <p:sp>
        <p:nvSpPr>
          <p:cNvPr id="37" name="Shape 4">
            <a:extLst>
              <a:ext uri="{FF2B5EF4-FFF2-40B4-BE49-F238E27FC236}">
                <a16:creationId xmlns:a16="http://schemas.microsoft.com/office/drawing/2014/main" id="{B529FEBA-0DC6-0AD6-3EE2-482B170DA0CE}"/>
              </a:ext>
            </a:extLst>
          </p:cNvPr>
          <p:cNvSpPr/>
          <p:nvPr/>
        </p:nvSpPr>
        <p:spPr>
          <a:xfrm>
            <a:off x="13170264" y="5224359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5</a:t>
            </a:r>
          </a:p>
        </p:txBody>
      </p:sp>
      <p:sp>
        <p:nvSpPr>
          <p:cNvPr id="39" name="Shape 4">
            <a:extLst>
              <a:ext uri="{FF2B5EF4-FFF2-40B4-BE49-F238E27FC236}">
                <a16:creationId xmlns:a16="http://schemas.microsoft.com/office/drawing/2014/main" id="{80ED7E7F-5D10-2F66-9D57-15A9C56EC449}"/>
              </a:ext>
            </a:extLst>
          </p:cNvPr>
          <p:cNvSpPr/>
          <p:nvPr/>
        </p:nvSpPr>
        <p:spPr>
          <a:xfrm>
            <a:off x="16660907" y="5048698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6</a:t>
            </a:r>
          </a:p>
        </p:txBody>
      </p:sp>
      <p:grpSp>
        <p:nvGrpSpPr>
          <p:cNvPr id="40" name="Group 11">
            <a:extLst>
              <a:ext uri="{FF2B5EF4-FFF2-40B4-BE49-F238E27FC236}">
                <a16:creationId xmlns:a16="http://schemas.microsoft.com/office/drawing/2014/main" id="{63729C41-B5B0-96E3-05CA-452BA68BD001}"/>
              </a:ext>
            </a:extLst>
          </p:cNvPr>
          <p:cNvGrpSpPr/>
          <p:nvPr/>
        </p:nvGrpSpPr>
        <p:grpSpPr>
          <a:xfrm>
            <a:off x="2495882" y="5185858"/>
            <a:ext cx="3770730" cy="1989214"/>
            <a:chOff x="-107714" y="-38100"/>
            <a:chExt cx="2328283" cy="1228264"/>
          </a:xfrm>
        </p:grpSpPr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644BE6CF-81FB-AD47-23C0-5125EBE163A5}"/>
                </a:ext>
              </a:extLst>
            </p:cNvPr>
            <p:cNvSpPr/>
            <p:nvPr/>
          </p:nvSpPr>
          <p:spPr>
            <a:xfrm>
              <a:off x="-107714" y="783764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r>
                <a:rPr lang="es-CL" sz="3600" b="1" dirty="0">
                  <a:latin typeface="TT Interphases" panose="020B0604020202020204" charset="0"/>
                </a:rPr>
                <a:t>Objetivos</a:t>
              </a:r>
            </a:p>
          </p:txBody>
        </p:sp>
        <p:sp>
          <p:nvSpPr>
            <p:cNvPr id="42" name="TextBox 13">
              <a:extLst>
                <a:ext uri="{FF2B5EF4-FFF2-40B4-BE49-F238E27FC236}">
                  <a16:creationId xmlns:a16="http://schemas.microsoft.com/office/drawing/2014/main" id="{7E50186F-1D0C-73DB-80EC-C3C7090CD832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43" name="Group 11">
            <a:extLst>
              <a:ext uri="{FF2B5EF4-FFF2-40B4-BE49-F238E27FC236}">
                <a16:creationId xmlns:a16="http://schemas.microsoft.com/office/drawing/2014/main" id="{12E6C5D4-1053-9D75-0EC2-FFF3983A78B5}"/>
              </a:ext>
            </a:extLst>
          </p:cNvPr>
          <p:cNvGrpSpPr/>
          <p:nvPr/>
        </p:nvGrpSpPr>
        <p:grpSpPr>
          <a:xfrm>
            <a:off x="5515963" y="2801283"/>
            <a:ext cx="3770730" cy="1989214"/>
            <a:chOff x="-107714" y="-38100"/>
            <a:chExt cx="2328283" cy="1228264"/>
          </a:xfrm>
        </p:grpSpPr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BA026ED6-1D22-46B1-94F6-7D067F332FFA}"/>
                </a:ext>
              </a:extLst>
            </p:cNvPr>
            <p:cNvSpPr/>
            <p:nvPr/>
          </p:nvSpPr>
          <p:spPr>
            <a:xfrm>
              <a:off x="-107714" y="783764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r>
                <a:rPr lang="es-CL" sz="3600" b="1" dirty="0">
                  <a:latin typeface="TT Interphases" panose="020B0604020202020204" charset="0"/>
                </a:rPr>
                <a:t>Beneficiarios</a:t>
              </a:r>
            </a:p>
          </p:txBody>
        </p:sp>
        <p:sp>
          <p:nvSpPr>
            <p:cNvPr id="45" name="TextBox 13">
              <a:extLst>
                <a:ext uri="{FF2B5EF4-FFF2-40B4-BE49-F238E27FC236}">
                  <a16:creationId xmlns:a16="http://schemas.microsoft.com/office/drawing/2014/main" id="{FCDF1FCB-450D-0DC9-8B85-A0E9F9C16F3B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46" name="Group 11">
            <a:extLst>
              <a:ext uri="{FF2B5EF4-FFF2-40B4-BE49-F238E27FC236}">
                <a16:creationId xmlns:a16="http://schemas.microsoft.com/office/drawing/2014/main" id="{3771D77C-99A6-0D65-37ED-5A3BEBBE817B}"/>
              </a:ext>
            </a:extLst>
          </p:cNvPr>
          <p:cNvGrpSpPr/>
          <p:nvPr/>
        </p:nvGrpSpPr>
        <p:grpSpPr>
          <a:xfrm>
            <a:off x="228600" y="3108011"/>
            <a:ext cx="12479930" cy="4197467"/>
            <a:chOff x="0" y="-38100"/>
            <a:chExt cx="7705884" cy="2591776"/>
          </a:xfrm>
        </p:grpSpPr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4159EF5B-DF05-CFC4-EFB4-B99E0B1ACE88}"/>
                </a:ext>
              </a:extLst>
            </p:cNvPr>
            <p:cNvSpPr/>
            <p:nvPr/>
          </p:nvSpPr>
          <p:spPr>
            <a:xfrm>
              <a:off x="5485315" y="2147276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r>
                <a:rPr lang="es-CL" sz="3600" b="1" dirty="0">
                  <a:latin typeface="TT Interphases" panose="020B0604020202020204" charset="0"/>
                </a:rPr>
                <a:t>Actividades</a:t>
              </a:r>
            </a:p>
          </p:txBody>
        </p:sp>
        <p:sp>
          <p:nvSpPr>
            <p:cNvPr id="48" name="TextBox 13">
              <a:extLst>
                <a:ext uri="{FF2B5EF4-FFF2-40B4-BE49-F238E27FC236}">
                  <a16:creationId xmlns:a16="http://schemas.microsoft.com/office/drawing/2014/main" id="{02FD833D-3277-80FE-5FF2-0377419D14BC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49" name="Group 11">
            <a:extLst>
              <a:ext uri="{FF2B5EF4-FFF2-40B4-BE49-F238E27FC236}">
                <a16:creationId xmlns:a16="http://schemas.microsoft.com/office/drawing/2014/main" id="{B0F9E299-3CD6-3E3D-994B-D625A49BDB23}"/>
              </a:ext>
            </a:extLst>
          </p:cNvPr>
          <p:cNvGrpSpPr/>
          <p:nvPr/>
        </p:nvGrpSpPr>
        <p:grpSpPr>
          <a:xfrm>
            <a:off x="228600" y="3108011"/>
            <a:ext cx="14950083" cy="1701637"/>
            <a:chOff x="0" y="-38100"/>
            <a:chExt cx="9231110" cy="1050696"/>
          </a:xfrm>
        </p:grpSpPr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4F7E8D1E-1DCD-01B1-1CA3-8FC8E9C52C3C}"/>
                </a:ext>
              </a:extLst>
            </p:cNvPr>
            <p:cNvSpPr/>
            <p:nvPr/>
          </p:nvSpPr>
          <p:spPr>
            <a:xfrm>
              <a:off x="7010541" y="606196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r>
                <a:rPr lang="es-CL" sz="3600" b="1" dirty="0">
                  <a:latin typeface="TT Interphases" panose="020B0604020202020204" charset="0"/>
                </a:rPr>
                <a:t>Cronograma</a:t>
              </a:r>
            </a:p>
          </p:txBody>
        </p:sp>
        <p:sp>
          <p:nvSpPr>
            <p:cNvPr id="51" name="TextBox 13">
              <a:extLst>
                <a:ext uri="{FF2B5EF4-FFF2-40B4-BE49-F238E27FC236}">
                  <a16:creationId xmlns:a16="http://schemas.microsoft.com/office/drawing/2014/main" id="{97E6CA82-8972-03FE-33FB-123FD5015D3A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52" name="Group 11">
            <a:extLst>
              <a:ext uri="{FF2B5EF4-FFF2-40B4-BE49-F238E27FC236}">
                <a16:creationId xmlns:a16="http://schemas.microsoft.com/office/drawing/2014/main" id="{A14C51D9-B3EF-94F1-6260-DB1874A670B6}"/>
              </a:ext>
            </a:extLst>
          </p:cNvPr>
          <p:cNvGrpSpPr/>
          <p:nvPr/>
        </p:nvGrpSpPr>
        <p:grpSpPr>
          <a:xfrm>
            <a:off x="228600" y="3108011"/>
            <a:ext cx="18059399" cy="4228897"/>
            <a:chOff x="0" y="-38100"/>
            <a:chExt cx="11150995" cy="2611183"/>
          </a:xfrm>
        </p:grpSpPr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D6BFE729-CB5D-A39E-5245-A6ED0FBF7138}"/>
                </a:ext>
              </a:extLst>
            </p:cNvPr>
            <p:cNvSpPr/>
            <p:nvPr/>
          </p:nvSpPr>
          <p:spPr>
            <a:xfrm>
              <a:off x="8930426" y="2166683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r>
                <a:rPr lang="es-CL" sz="3600" b="1" dirty="0">
                  <a:latin typeface="TT Interphases" panose="020B0604020202020204" charset="0"/>
                </a:rPr>
                <a:t>Presupuesto</a:t>
              </a:r>
            </a:p>
          </p:txBody>
        </p:sp>
        <p:sp>
          <p:nvSpPr>
            <p:cNvPr id="54" name="TextBox 13">
              <a:extLst>
                <a:ext uri="{FF2B5EF4-FFF2-40B4-BE49-F238E27FC236}">
                  <a16:creationId xmlns:a16="http://schemas.microsoft.com/office/drawing/2014/main" id="{95402F1B-71D8-43B7-AB13-A7F5D1CDBE62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7" name="TextBox 13">
            <a:extLst>
              <a:ext uri="{FF2B5EF4-FFF2-40B4-BE49-F238E27FC236}">
                <a16:creationId xmlns:a16="http://schemas.microsoft.com/office/drawing/2014/main" id="{9160F970-125C-4746-05C2-74F0CFD89D59}"/>
              </a:ext>
            </a:extLst>
          </p:cNvPr>
          <p:cNvSpPr txBox="1"/>
          <p:nvPr/>
        </p:nvSpPr>
        <p:spPr>
          <a:xfrm>
            <a:off x="228600" y="3108011"/>
            <a:ext cx="3596284" cy="7198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774"/>
              </a:lnSpc>
            </a:pPr>
            <a:endParaRPr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C2E7CDEA-504A-B5B9-4EEC-7662E9010AB8}"/>
              </a:ext>
            </a:extLst>
          </p:cNvPr>
          <p:cNvSpPr txBox="1"/>
          <p:nvPr/>
        </p:nvSpPr>
        <p:spPr>
          <a:xfrm>
            <a:off x="1241742" y="8537777"/>
            <a:ext cx="162037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2800" b="1" dirty="0">
                <a:solidFill>
                  <a:schemeClr val="bg1"/>
                </a:solidFill>
                <a:latin typeface="TT Interphases" panose="020B0604020202020204" charset="0"/>
              </a:rPr>
              <a:t>Cada etapa responde una pregunta: </a:t>
            </a:r>
          </a:p>
          <a:p>
            <a:pPr algn="ctr"/>
            <a:r>
              <a:rPr lang="es-CL" sz="2800" b="1" dirty="0">
                <a:solidFill>
                  <a:schemeClr val="bg1"/>
                </a:solidFill>
                <a:latin typeface="TT Interphases" panose="020B0604020202020204" charset="0"/>
              </a:rPr>
              <a:t>¿qué pasa?, ¿para qué?, ¿para quién?, ¿cómo?, ¿cuándo? y ¿con qué recursos</a:t>
            </a:r>
          </a:p>
        </p:txBody>
      </p:sp>
    </p:spTree>
    <p:extLst>
      <p:ext uri="{BB962C8B-B14F-4D97-AF65-F5344CB8AC3E}">
        <p14:creationId xmlns:p14="http://schemas.microsoft.com/office/powerpoint/2010/main" val="3878142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EDC2B-5F89-AC3F-5BAF-DCB3EEEA3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5545732-816F-C020-76E2-481976EC61B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005E7C8-EA6E-4786-5017-A0E1373352F2}"/>
              </a:ext>
            </a:extLst>
          </p:cNvPr>
          <p:cNvGrpSpPr/>
          <p:nvPr/>
        </p:nvGrpSpPr>
        <p:grpSpPr>
          <a:xfrm rot="5400000">
            <a:off x="7346722" y="-6025766"/>
            <a:ext cx="4127957" cy="12573002"/>
            <a:chOff x="0" y="0"/>
            <a:chExt cx="1087198" cy="21531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B627B5-CD17-49B6-5CD9-93B28B0349E8}"/>
                </a:ext>
              </a:extLst>
            </p:cNvPr>
            <p:cNvSpPr/>
            <p:nvPr/>
          </p:nvSpPr>
          <p:spPr>
            <a:xfrm>
              <a:off x="0" y="0"/>
              <a:ext cx="1087198" cy="2153172"/>
            </a:xfrm>
            <a:custGeom>
              <a:avLst/>
              <a:gdLst/>
              <a:ahLst/>
              <a:cxnLst/>
              <a:rect l="l" t="t" r="r" b="b"/>
              <a:pathLst>
                <a:path w="1087198" h="2153172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2100659"/>
                  </a:lnTo>
                  <a:cubicBezTo>
                    <a:pt x="1087198" y="2114586"/>
                    <a:pt x="1081666" y="2127943"/>
                    <a:pt x="1071818" y="2137791"/>
                  </a:cubicBezTo>
                  <a:cubicBezTo>
                    <a:pt x="1061969" y="2147640"/>
                    <a:pt x="1048612" y="2153172"/>
                    <a:pt x="1034685" y="2153172"/>
                  </a:cubicBezTo>
                  <a:lnTo>
                    <a:pt x="52514" y="2153172"/>
                  </a:lnTo>
                  <a:cubicBezTo>
                    <a:pt x="23511" y="2153172"/>
                    <a:pt x="0" y="2129661"/>
                    <a:pt x="0" y="2100659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E0D1CFE-6962-D7C6-C33F-17837FC63D55}"/>
                </a:ext>
              </a:extLst>
            </p:cNvPr>
            <p:cNvSpPr txBox="1"/>
            <p:nvPr/>
          </p:nvSpPr>
          <p:spPr>
            <a:xfrm>
              <a:off x="0" y="-38100"/>
              <a:ext cx="1087198" cy="2191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12EE8FAD-D7BF-9102-6D56-D13CE5162906}"/>
              </a:ext>
            </a:extLst>
          </p:cNvPr>
          <p:cNvSpPr txBox="1"/>
          <p:nvPr/>
        </p:nvSpPr>
        <p:spPr>
          <a:xfrm>
            <a:off x="3314700" y="38597"/>
            <a:ext cx="11658600" cy="2365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Del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diagnóstico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a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los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objetivos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96C9887-7FD1-2A71-1FA1-950EF8010FC4}"/>
              </a:ext>
            </a:extLst>
          </p:cNvPr>
          <p:cNvGrpSpPr/>
          <p:nvPr/>
        </p:nvGrpSpPr>
        <p:grpSpPr>
          <a:xfrm rot="5400000">
            <a:off x="1698103" y="2225683"/>
            <a:ext cx="6455003" cy="7413838"/>
            <a:chOff x="0" y="0"/>
            <a:chExt cx="1294617" cy="195261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3E2FFB9-3DBE-49D6-F283-E027A86FA2F3}"/>
                </a:ext>
              </a:extLst>
            </p:cNvPr>
            <p:cNvSpPr/>
            <p:nvPr/>
          </p:nvSpPr>
          <p:spPr>
            <a:xfrm>
              <a:off x="0" y="0"/>
              <a:ext cx="1294617" cy="1952616"/>
            </a:xfrm>
            <a:custGeom>
              <a:avLst/>
              <a:gdLst/>
              <a:ahLst/>
              <a:cxnLst/>
              <a:rect l="l" t="t" r="r" b="b"/>
              <a:pathLst>
                <a:path w="1294617" h="1952616">
                  <a:moveTo>
                    <a:pt x="44100" y="0"/>
                  </a:moveTo>
                  <a:lnTo>
                    <a:pt x="1250517" y="0"/>
                  </a:lnTo>
                  <a:cubicBezTo>
                    <a:pt x="1262213" y="0"/>
                    <a:pt x="1273430" y="4646"/>
                    <a:pt x="1281701" y="12917"/>
                  </a:cubicBezTo>
                  <a:cubicBezTo>
                    <a:pt x="1289971" y="21187"/>
                    <a:pt x="1294617" y="32404"/>
                    <a:pt x="1294617" y="44100"/>
                  </a:cubicBezTo>
                  <a:lnTo>
                    <a:pt x="1294617" y="1908516"/>
                  </a:lnTo>
                  <a:cubicBezTo>
                    <a:pt x="1294617" y="1920212"/>
                    <a:pt x="1289971" y="1931429"/>
                    <a:pt x="1281701" y="1939699"/>
                  </a:cubicBezTo>
                  <a:cubicBezTo>
                    <a:pt x="1273430" y="1947969"/>
                    <a:pt x="1262213" y="1952616"/>
                    <a:pt x="1250517" y="1952616"/>
                  </a:cubicBezTo>
                  <a:lnTo>
                    <a:pt x="44100" y="1952616"/>
                  </a:lnTo>
                  <a:cubicBezTo>
                    <a:pt x="19744" y="1952616"/>
                    <a:pt x="0" y="1932871"/>
                    <a:pt x="0" y="1908516"/>
                  </a:cubicBezTo>
                  <a:lnTo>
                    <a:pt x="0" y="44100"/>
                  </a:lnTo>
                  <a:cubicBezTo>
                    <a:pt x="0" y="32404"/>
                    <a:pt x="4646" y="21187"/>
                    <a:pt x="12917" y="12917"/>
                  </a:cubicBezTo>
                  <a:cubicBezTo>
                    <a:pt x="21187" y="4646"/>
                    <a:pt x="32404" y="0"/>
                    <a:pt x="4410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38DF7A2-C1C3-8D1A-7FBF-607454893723}"/>
                </a:ext>
              </a:extLst>
            </p:cNvPr>
            <p:cNvSpPr txBox="1"/>
            <p:nvPr/>
          </p:nvSpPr>
          <p:spPr>
            <a:xfrm>
              <a:off x="0" y="-38100"/>
              <a:ext cx="1294617" cy="199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69DBC72-710C-2479-CEA3-553543B0467B}"/>
              </a:ext>
            </a:extLst>
          </p:cNvPr>
          <p:cNvGrpSpPr/>
          <p:nvPr/>
        </p:nvGrpSpPr>
        <p:grpSpPr>
          <a:xfrm rot="5400000">
            <a:off x="10338655" y="2307988"/>
            <a:ext cx="6181986" cy="7413838"/>
            <a:chOff x="0" y="0"/>
            <a:chExt cx="1294617" cy="195261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0E64833-9B1D-BF9C-9ED6-97ECA61520E6}"/>
                </a:ext>
              </a:extLst>
            </p:cNvPr>
            <p:cNvSpPr/>
            <p:nvPr/>
          </p:nvSpPr>
          <p:spPr>
            <a:xfrm>
              <a:off x="0" y="0"/>
              <a:ext cx="1294617" cy="1952616"/>
            </a:xfrm>
            <a:custGeom>
              <a:avLst/>
              <a:gdLst/>
              <a:ahLst/>
              <a:cxnLst/>
              <a:rect l="l" t="t" r="r" b="b"/>
              <a:pathLst>
                <a:path w="1294617" h="1952616">
                  <a:moveTo>
                    <a:pt x="44100" y="0"/>
                  </a:moveTo>
                  <a:lnTo>
                    <a:pt x="1250517" y="0"/>
                  </a:lnTo>
                  <a:cubicBezTo>
                    <a:pt x="1262213" y="0"/>
                    <a:pt x="1273430" y="4646"/>
                    <a:pt x="1281701" y="12917"/>
                  </a:cubicBezTo>
                  <a:cubicBezTo>
                    <a:pt x="1289971" y="21187"/>
                    <a:pt x="1294617" y="32404"/>
                    <a:pt x="1294617" y="44100"/>
                  </a:cubicBezTo>
                  <a:lnTo>
                    <a:pt x="1294617" y="1908516"/>
                  </a:lnTo>
                  <a:cubicBezTo>
                    <a:pt x="1294617" y="1920212"/>
                    <a:pt x="1289971" y="1931429"/>
                    <a:pt x="1281701" y="1939699"/>
                  </a:cubicBezTo>
                  <a:cubicBezTo>
                    <a:pt x="1273430" y="1947969"/>
                    <a:pt x="1262213" y="1952616"/>
                    <a:pt x="1250517" y="1952616"/>
                  </a:cubicBezTo>
                  <a:lnTo>
                    <a:pt x="44100" y="1952616"/>
                  </a:lnTo>
                  <a:cubicBezTo>
                    <a:pt x="19744" y="1952616"/>
                    <a:pt x="0" y="1932871"/>
                    <a:pt x="0" y="1908516"/>
                  </a:cubicBezTo>
                  <a:lnTo>
                    <a:pt x="0" y="44100"/>
                  </a:lnTo>
                  <a:cubicBezTo>
                    <a:pt x="0" y="32404"/>
                    <a:pt x="4646" y="21187"/>
                    <a:pt x="12917" y="12917"/>
                  </a:cubicBezTo>
                  <a:cubicBezTo>
                    <a:pt x="21187" y="4646"/>
                    <a:pt x="32404" y="0"/>
                    <a:pt x="4410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4B749BBF-42E1-F226-1573-C4BA5CC85F32}"/>
                </a:ext>
              </a:extLst>
            </p:cNvPr>
            <p:cNvSpPr txBox="1"/>
            <p:nvPr/>
          </p:nvSpPr>
          <p:spPr>
            <a:xfrm>
              <a:off x="0" y="-38100"/>
              <a:ext cx="1294617" cy="199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889DF3AF-BAAD-0A3A-7424-BEFC9CE89639}"/>
              </a:ext>
            </a:extLst>
          </p:cNvPr>
          <p:cNvSpPr txBox="1"/>
          <p:nvPr/>
        </p:nvSpPr>
        <p:spPr>
          <a:xfrm>
            <a:off x="1431074" y="3524385"/>
            <a:ext cx="6742828" cy="451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Preguntas</a:t>
            </a:r>
            <a:r>
              <a:rPr lang="en-US" sz="28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clave para </a:t>
            </a:r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levantar</a:t>
            </a:r>
            <a:r>
              <a:rPr lang="en-US" sz="28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información</a:t>
            </a:r>
            <a:endParaRPr lang="en-US" sz="28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B8A8703C-83B8-1B46-4D6B-E7E7947D62F9}"/>
              </a:ext>
            </a:extLst>
          </p:cNvPr>
          <p:cNvSpPr/>
          <p:nvPr/>
        </p:nvSpPr>
        <p:spPr>
          <a:xfrm>
            <a:off x="1303020" y="40873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E60EC5D6-3A50-6147-C9B5-D8504F7A57A2}"/>
              </a:ext>
            </a:extLst>
          </p:cNvPr>
          <p:cNvSpPr/>
          <p:nvPr/>
        </p:nvSpPr>
        <p:spPr>
          <a:xfrm>
            <a:off x="1303020" y="50749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8F2F03CB-7DA3-8308-7C12-232D26ECA6D8}"/>
              </a:ext>
            </a:extLst>
          </p:cNvPr>
          <p:cNvSpPr/>
          <p:nvPr/>
        </p:nvSpPr>
        <p:spPr>
          <a:xfrm>
            <a:off x="1364941" y="4255612"/>
            <a:ext cx="654550" cy="71184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1</a:t>
            </a: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3E4E595B-7DE2-11FE-E5C1-26F6DB0DB041}"/>
              </a:ext>
            </a:extLst>
          </p:cNvPr>
          <p:cNvSpPr/>
          <p:nvPr/>
        </p:nvSpPr>
        <p:spPr>
          <a:xfrm>
            <a:off x="1303020" y="6062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34" name="Text 19">
            <a:extLst>
              <a:ext uri="{FF2B5EF4-FFF2-40B4-BE49-F238E27FC236}">
                <a16:creationId xmlns:a16="http://schemas.microsoft.com/office/drawing/2014/main" id="{E7C11ACD-5BC3-2920-0548-E2644A008D5B}"/>
              </a:ext>
            </a:extLst>
          </p:cNvPr>
          <p:cNvSpPr/>
          <p:nvPr/>
        </p:nvSpPr>
        <p:spPr>
          <a:xfrm>
            <a:off x="1303020" y="80375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id="{1E76973D-09B8-9C12-2710-9672FE5D1EFF}"/>
              </a:ext>
            </a:extLst>
          </p:cNvPr>
          <p:cNvSpPr/>
          <p:nvPr/>
        </p:nvSpPr>
        <p:spPr>
          <a:xfrm>
            <a:off x="2235086" y="4386955"/>
            <a:ext cx="5852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100"/>
              </a:lnSpc>
            </a:pPr>
            <a:r>
              <a:rPr lang="en-US" sz="24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¿Cuál es el problema exactamente?</a:t>
            </a:r>
            <a:endParaRPr lang="en-US" sz="2400" dirty="0">
              <a:latin typeface="TT Interphases" panose="020B0604020202020204" charset="0"/>
            </a:endParaRPr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3D99979E-4F9D-48E5-4212-E2FF684CF458}"/>
              </a:ext>
            </a:extLst>
          </p:cNvPr>
          <p:cNvSpPr/>
          <p:nvPr/>
        </p:nvSpPr>
        <p:spPr>
          <a:xfrm>
            <a:off x="2223055" y="5149972"/>
            <a:ext cx="6720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100"/>
              </a:lnSpc>
            </a:pPr>
            <a:r>
              <a:rPr lang="en-US" sz="24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¿A quiénes afecta y cuántos son?</a:t>
            </a:r>
            <a:endParaRPr lang="en-US" sz="2400" dirty="0">
              <a:latin typeface="TT Interphases" panose="020B0604020202020204" charset="0"/>
            </a:endParaRPr>
          </a:p>
        </p:txBody>
      </p:sp>
      <p:sp>
        <p:nvSpPr>
          <p:cNvPr id="40" name="Text 14">
            <a:extLst>
              <a:ext uri="{FF2B5EF4-FFF2-40B4-BE49-F238E27FC236}">
                <a16:creationId xmlns:a16="http://schemas.microsoft.com/office/drawing/2014/main" id="{96DC3A97-09CE-15EA-6AF5-9F36532E9004}"/>
              </a:ext>
            </a:extLst>
          </p:cNvPr>
          <p:cNvSpPr/>
          <p:nvPr/>
        </p:nvSpPr>
        <p:spPr>
          <a:xfrm>
            <a:off x="2166350" y="5942961"/>
            <a:ext cx="6720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100"/>
              </a:lnSpc>
            </a:pPr>
            <a:r>
              <a:rPr lang="en-US" sz="24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¿Desde cuándo ocurre?</a:t>
            </a:r>
            <a:endParaRPr lang="en-US" sz="2400" dirty="0">
              <a:latin typeface="TT Interphases" panose="020B0604020202020204" charset="0"/>
            </a:endParaRPr>
          </a:p>
        </p:txBody>
      </p:sp>
      <p:sp>
        <p:nvSpPr>
          <p:cNvPr id="42" name="Text 17">
            <a:extLst>
              <a:ext uri="{FF2B5EF4-FFF2-40B4-BE49-F238E27FC236}">
                <a16:creationId xmlns:a16="http://schemas.microsoft.com/office/drawing/2014/main" id="{2DD63033-C932-A779-CEE1-17179270E443}"/>
              </a:ext>
            </a:extLst>
          </p:cNvPr>
          <p:cNvSpPr/>
          <p:nvPr/>
        </p:nvSpPr>
        <p:spPr>
          <a:xfrm>
            <a:off x="2140679" y="6879723"/>
            <a:ext cx="6720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100"/>
              </a:lnSpc>
            </a:pPr>
            <a:r>
              <a:rPr lang="en-US" sz="24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¿Se ha intentado resolver antes?</a:t>
            </a:r>
            <a:endParaRPr lang="en-US" sz="2400" dirty="0">
              <a:latin typeface="TT Interphases" panose="020B0604020202020204" charset="0"/>
            </a:endParaRPr>
          </a:p>
        </p:txBody>
      </p:sp>
      <p:sp>
        <p:nvSpPr>
          <p:cNvPr id="44" name="Text 20">
            <a:extLst>
              <a:ext uri="{FF2B5EF4-FFF2-40B4-BE49-F238E27FC236}">
                <a16:creationId xmlns:a16="http://schemas.microsoft.com/office/drawing/2014/main" id="{B0CA22A5-23BC-8CF7-986C-DC5BD1191B72}"/>
              </a:ext>
            </a:extLst>
          </p:cNvPr>
          <p:cNvSpPr/>
          <p:nvPr/>
        </p:nvSpPr>
        <p:spPr>
          <a:xfrm>
            <a:off x="2038342" y="7768534"/>
            <a:ext cx="6720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100"/>
              </a:lnSpc>
            </a:pPr>
            <a:r>
              <a:rPr lang="en-US" sz="24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¿Con qué recursos cuenta la junta de vecinos?</a:t>
            </a:r>
            <a:endParaRPr lang="en-US" sz="2400" dirty="0">
              <a:latin typeface="TT Interphases" panose="020B0604020202020204" charset="0"/>
            </a:endParaRPr>
          </a:p>
        </p:txBody>
      </p:sp>
      <p:sp>
        <p:nvSpPr>
          <p:cNvPr id="46" name="Shape 12">
            <a:extLst>
              <a:ext uri="{FF2B5EF4-FFF2-40B4-BE49-F238E27FC236}">
                <a16:creationId xmlns:a16="http://schemas.microsoft.com/office/drawing/2014/main" id="{2828A86E-3878-E4D7-E76C-224CA4511C33}"/>
              </a:ext>
            </a:extLst>
          </p:cNvPr>
          <p:cNvSpPr/>
          <p:nvPr/>
        </p:nvSpPr>
        <p:spPr>
          <a:xfrm>
            <a:off x="1401271" y="5045545"/>
            <a:ext cx="654550" cy="71184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2</a:t>
            </a:r>
          </a:p>
        </p:txBody>
      </p:sp>
      <p:sp>
        <p:nvSpPr>
          <p:cNvPr id="48" name="Shape 12">
            <a:extLst>
              <a:ext uri="{FF2B5EF4-FFF2-40B4-BE49-F238E27FC236}">
                <a16:creationId xmlns:a16="http://schemas.microsoft.com/office/drawing/2014/main" id="{E60CF521-DD69-6D57-0C3A-6DB6C17C718D}"/>
              </a:ext>
            </a:extLst>
          </p:cNvPr>
          <p:cNvSpPr/>
          <p:nvPr/>
        </p:nvSpPr>
        <p:spPr>
          <a:xfrm>
            <a:off x="1394979" y="5917304"/>
            <a:ext cx="654550" cy="71184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3</a:t>
            </a:r>
          </a:p>
        </p:txBody>
      </p:sp>
      <p:sp>
        <p:nvSpPr>
          <p:cNvPr id="50" name="Shape 12">
            <a:extLst>
              <a:ext uri="{FF2B5EF4-FFF2-40B4-BE49-F238E27FC236}">
                <a16:creationId xmlns:a16="http://schemas.microsoft.com/office/drawing/2014/main" id="{C1896F60-7C51-23F1-EB66-2C2C96896DBC}"/>
              </a:ext>
            </a:extLst>
          </p:cNvPr>
          <p:cNvSpPr/>
          <p:nvPr/>
        </p:nvSpPr>
        <p:spPr>
          <a:xfrm>
            <a:off x="1376276" y="6813414"/>
            <a:ext cx="654550" cy="71184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4</a:t>
            </a:r>
          </a:p>
        </p:txBody>
      </p:sp>
      <p:sp>
        <p:nvSpPr>
          <p:cNvPr id="52" name="Shape 12">
            <a:extLst>
              <a:ext uri="{FF2B5EF4-FFF2-40B4-BE49-F238E27FC236}">
                <a16:creationId xmlns:a16="http://schemas.microsoft.com/office/drawing/2014/main" id="{0DE2EA20-D96F-37E0-D5DC-1C74A0B48232}"/>
              </a:ext>
            </a:extLst>
          </p:cNvPr>
          <p:cNvSpPr/>
          <p:nvPr/>
        </p:nvSpPr>
        <p:spPr>
          <a:xfrm>
            <a:off x="1383791" y="7759930"/>
            <a:ext cx="654550" cy="71184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5</a:t>
            </a:r>
          </a:p>
        </p:txBody>
      </p:sp>
      <p:sp>
        <p:nvSpPr>
          <p:cNvPr id="54" name="Text 25">
            <a:extLst>
              <a:ext uri="{FF2B5EF4-FFF2-40B4-BE49-F238E27FC236}">
                <a16:creationId xmlns:a16="http://schemas.microsoft.com/office/drawing/2014/main" id="{AB53A201-1C07-1D4D-F11C-030CBDC4169C}"/>
              </a:ext>
            </a:extLst>
          </p:cNvPr>
          <p:cNvSpPr/>
          <p:nvPr/>
        </p:nvSpPr>
        <p:spPr>
          <a:xfrm>
            <a:off x="9960296" y="3874094"/>
            <a:ext cx="6652260" cy="18543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950"/>
              </a:lnSpc>
            </a:pPr>
            <a:r>
              <a:rPr lang="en-US" sz="2400" b="1" kern="0" spc="150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Objetivo</a:t>
            </a:r>
            <a:r>
              <a:rPr lang="en-US" sz="2400" b="1" kern="0" spc="150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General</a:t>
            </a:r>
            <a:endParaRPr lang="en-US" sz="2400" dirty="0">
              <a:latin typeface="TT Interphases" panose="020B0604020202020204" charset="0"/>
            </a:endParaRPr>
          </a:p>
          <a:p>
            <a:pPr>
              <a:lnSpc>
                <a:spcPts val="1950"/>
              </a:lnSpc>
            </a:pPr>
            <a:endParaRPr lang="en-US" sz="2400" b="1" dirty="0">
              <a:solidFill>
                <a:srgbClr val="FF9900"/>
              </a:solidFill>
              <a:latin typeface="TT Interphases" panose="020B060402020202020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ts val="195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El cambio principal que se busca lograr con el proyecto. Uno solo, redactado con un verbo en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infinitivo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.</a:t>
            </a:r>
            <a:b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</a:br>
            <a:endParaRPr lang="en-US" sz="2400" dirty="0">
              <a:solidFill>
                <a:srgbClr val="CADCFC"/>
              </a:solidFill>
              <a:latin typeface="TT Interphases" panose="020B060402020202020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ts val="1950"/>
              </a:lnSpc>
            </a:pPr>
            <a:r>
              <a:rPr lang="en-US" sz="2400" i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Ej</a:t>
            </a:r>
            <a:r>
              <a:rPr lang="en-US" sz="2400" i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: “</a:t>
            </a:r>
            <a:r>
              <a:rPr lang="en-US" sz="2400" i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Mejorar</a:t>
            </a:r>
            <a:r>
              <a:rPr lang="en-US" sz="2400" i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2400" i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seguridad</a:t>
            </a:r>
            <a:r>
              <a:rPr lang="en-US" sz="2400" i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i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peatonal</a:t>
            </a:r>
            <a:r>
              <a:rPr lang="en-US" sz="2400" i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i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nocturna</a:t>
            </a:r>
            <a:r>
              <a:rPr lang="en-US" sz="2400" i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i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400" i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el sector </a:t>
            </a:r>
            <a:r>
              <a:rPr lang="en-US" sz="2400" i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norte</a:t>
            </a:r>
            <a:r>
              <a:rPr lang="en-US" sz="2400" i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de la villa.”</a:t>
            </a:r>
            <a:endParaRPr lang="en-US" sz="2400" dirty="0">
              <a:latin typeface="TT Interphases" panose="020B0604020202020204" charset="0"/>
            </a:endParaRPr>
          </a:p>
        </p:txBody>
      </p:sp>
      <p:sp>
        <p:nvSpPr>
          <p:cNvPr id="56" name="Text 29">
            <a:extLst>
              <a:ext uri="{FF2B5EF4-FFF2-40B4-BE49-F238E27FC236}">
                <a16:creationId xmlns:a16="http://schemas.microsoft.com/office/drawing/2014/main" id="{C0D7408D-231E-7A32-F416-6815765D8705}"/>
              </a:ext>
            </a:extLst>
          </p:cNvPr>
          <p:cNvSpPr/>
          <p:nvPr/>
        </p:nvSpPr>
        <p:spPr>
          <a:xfrm>
            <a:off x="10081260" y="6155902"/>
            <a:ext cx="6652260" cy="2400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250"/>
              </a:lnSpc>
            </a:pPr>
            <a:r>
              <a:rPr lang="en-US" sz="2400" b="1" kern="0" spc="150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Objetivos</a:t>
            </a:r>
            <a:r>
              <a:rPr lang="en-US" sz="2400" b="1" kern="0" spc="150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kern="0" spc="150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Específicos</a:t>
            </a:r>
            <a:endParaRPr lang="en-US" sz="2400" dirty="0">
              <a:latin typeface="TT Interphases" panose="020B0604020202020204" charset="0"/>
            </a:endParaRPr>
          </a:p>
          <a:p>
            <a:pPr>
              <a:lnSpc>
                <a:spcPts val="2250"/>
              </a:lnSpc>
            </a:pP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 </a:t>
            </a:r>
          </a:p>
          <a:p>
            <a:pPr>
              <a:lnSpc>
                <a:spcPts val="225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Pasos concretos y medibles para lograr el objetivo general. Por ejemplo: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  <a:p>
            <a:pPr>
              <a:lnSpc>
                <a:spcPts val="225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• Instalar 10 luminarias LED en calles críticas.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  <a:p>
            <a:pPr>
              <a:lnSpc>
                <a:spcPts val="225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• Capacitar a 20 vecinos en autocuidado.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  <a:p>
            <a:pPr>
              <a:lnSpc>
                <a:spcPts val="225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• Formar una red vecinal de vigilancia.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58" name="Text 22">
            <a:extLst>
              <a:ext uri="{FF2B5EF4-FFF2-40B4-BE49-F238E27FC236}">
                <a16:creationId xmlns:a16="http://schemas.microsoft.com/office/drawing/2014/main" id="{36236A52-AF47-DA95-F96C-7B2F6BACC13F}"/>
              </a:ext>
            </a:extLst>
          </p:cNvPr>
          <p:cNvSpPr/>
          <p:nvPr/>
        </p:nvSpPr>
        <p:spPr>
          <a:xfrm>
            <a:off x="10038348" y="3115822"/>
            <a:ext cx="54864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kern="0" spc="150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Objetivos</a:t>
            </a:r>
            <a:endParaRPr lang="en-US" sz="3200" dirty="0">
              <a:latin typeface="TT Interphases" panose="020B0604020202020204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D1363382-14A2-6207-EA49-79605C849152}"/>
              </a:ext>
            </a:extLst>
          </p:cNvPr>
          <p:cNvSpPr txBox="1"/>
          <p:nvPr/>
        </p:nvSpPr>
        <p:spPr>
          <a:xfrm>
            <a:off x="1364941" y="2883949"/>
            <a:ext cx="5637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kern="0" spc="150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Diagnóstico</a:t>
            </a:r>
            <a:endParaRPr lang="es-CL" sz="3200" dirty="0">
              <a:latin typeface="TT Interphases" panose="020B0604020202020204" charset="0"/>
            </a:endParaRPr>
          </a:p>
        </p:txBody>
      </p:sp>
      <p:sp>
        <p:nvSpPr>
          <p:cNvPr id="62" name="Shape 4">
            <a:extLst>
              <a:ext uri="{FF2B5EF4-FFF2-40B4-BE49-F238E27FC236}">
                <a16:creationId xmlns:a16="http://schemas.microsoft.com/office/drawing/2014/main" id="{CF7C8A00-809A-2CCE-C48F-7F321F9FD6BD}"/>
              </a:ext>
            </a:extLst>
          </p:cNvPr>
          <p:cNvSpPr/>
          <p:nvPr/>
        </p:nvSpPr>
        <p:spPr>
          <a:xfrm>
            <a:off x="4517874" y="8963001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1</a:t>
            </a:r>
          </a:p>
        </p:txBody>
      </p:sp>
      <p:sp>
        <p:nvSpPr>
          <p:cNvPr id="64" name="Shape 4">
            <a:extLst>
              <a:ext uri="{FF2B5EF4-FFF2-40B4-BE49-F238E27FC236}">
                <a16:creationId xmlns:a16="http://schemas.microsoft.com/office/drawing/2014/main" id="{36FFB418-9DCF-74C9-0322-2BD55E761D56}"/>
              </a:ext>
            </a:extLst>
          </p:cNvPr>
          <p:cNvSpPr/>
          <p:nvPr/>
        </p:nvSpPr>
        <p:spPr>
          <a:xfrm>
            <a:off x="13150398" y="8983695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02649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6B6E5-488E-3615-0A22-24C1CC38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326B63-C5A8-FEDE-B0E1-A7C76A092B7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1624936-D22A-457C-9891-3EE9F703746B}"/>
              </a:ext>
            </a:extLst>
          </p:cNvPr>
          <p:cNvGrpSpPr/>
          <p:nvPr/>
        </p:nvGrpSpPr>
        <p:grpSpPr>
          <a:xfrm rot="5400000">
            <a:off x="1120181" y="3917342"/>
            <a:ext cx="4742240" cy="4925202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BA27A9-A321-2E73-2A9A-60F27B161D35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47133A3-6C02-DFAF-EBEC-04763817280F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8D9CF75-3B7C-9C7F-CB5F-73C716F210BC}"/>
              </a:ext>
            </a:extLst>
          </p:cNvPr>
          <p:cNvGrpSpPr/>
          <p:nvPr/>
        </p:nvGrpSpPr>
        <p:grpSpPr>
          <a:xfrm rot="5400000">
            <a:off x="6772880" y="3917342"/>
            <a:ext cx="4742240" cy="4925202"/>
            <a:chOff x="0" y="0"/>
            <a:chExt cx="1248985" cy="129717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815B9F1-0570-6B00-B435-4096B40624A7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9E58AA7-F713-8EE9-9874-8FE2C7E2DF61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C1EDC17-1BF4-8F75-C384-46A592E65E44}"/>
              </a:ext>
            </a:extLst>
          </p:cNvPr>
          <p:cNvGrpSpPr/>
          <p:nvPr/>
        </p:nvGrpSpPr>
        <p:grpSpPr>
          <a:xfrm rot="5400000">
            <a:off x="6567598" y="-6617589"/>
            <a:ext cx="4779883" cy="14456515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F64E14E-62BC-20D7-794D-7538CFFEF8BC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7D70E84-364B-18D1-D8F7-41F08BBF45D6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5A0F541E-0295-45F1-76C8-F90589AA81A9}"/>
              </a:ext>
            </a:extLst>
          </p:cNvPr>
          <p:cNvSpPr txBox="1"/>
          <p:nvPr/>
        </p:nvSpPr>
        <p:spPr>
          <a:xfrm>
            <a:off x="1406486" y="4127957"/>
            <a:ext cx="4169629" cy="91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28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Beneficiarios</a:t>
            </a:r>
            <a:r>
              <a:rPr lang="en-US" sz="28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/as</a:t>
            </a:r>
          </a:p>
          <a:p>
            <a:pPr algn="ctr"/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</a:t>
            </a:r>
            <a:r>
              <a:rPr lang="en-US" sz="2800" b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Quiénes</a:t>
            </a:r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2800" b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cuántos</a:t>
            </a:r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800" b="1" dirty="0">
              <a:latin typeface="TT Interphases" panose="020B0604020202020204" charset="0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3BCC3A2-B708-B1A3-522D-5B11841579DF}"/>
              </a:ext>
            </a:extLst>
          </p:cNvPr>
          <p:cNvSpPr txBox="1"/>
          <p:nvPr/>
        </p:nvSpPr>
        <p:spPr>
          <a:xfrm>
            <a:off x="7059184" y="4127957"/>
            <a:ext cx="4169629" cy="9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2800" b="1" dirty="0" err="1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Actividades</a:t>
            </a:r>
            <a:endParaRPr lang="en-US" sz="2800" b="1" dirty="0">
              <a:solidFill>
                <a:srgbClr val="FFFFFF"/>
              </a:solidFill>
              <a:latin typeface="TT Interphases" panose="020B0604020202020204" charset="0"/>
              <a:ea typeface="TT Interphases"/>
              <a:cs typeface="TT Interphases"/>
              <a:sym typeface="TT Interphases"/>
            </a:endParaRPr>
          </a:p>
          <a:p>
            <a:pPr algn="ctr">
              <a:lnSpc>
                <a:spcPts val="3811"/>
              </a:lnSpc>
            </a:pPr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</a:t>
            </a:r>
            <a:r>
              <a:rPr lang="en-US" sz="2800" b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Cómo</a:t>
            </a:r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2800" b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logra</a:t>
            </a:r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800" b="1" dirty="0">
              <a:latin typeface="TT Interphases" panose="020B060402020202020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8567505-1047-A92B-0A4E-CCB95E581159}"/>
              </a:ext>
            </a:extLst>
          </p:cNvPr>
          <p:cNvSpPr txBox="1"/>
          <p:nvPr/>
        </p:nvSpPr>
        <p:spPr>
          <a:xfrm>
            <a:off x="1774082" y="230921"/>
            <a:ext cx="14366913" cy="2365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Beneficiarios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,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actividades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y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cronograma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0B7202D4-B341-E4E2-1864-A0FB8F87A128}"/>
              </a:ext>
            </a:extLst>
          </p:cNvPr>
          <p:cNvGrpSpPr/>
          <p:nvPr/>
        </p:nvGrpSpPr>
        <p:grpSpPr>
          <a:xfrm rot="5400000">
            <a:off x="12425579" y="3917342"/>
            <a:ext cx="4742240" cy="4925202"/>
            <a:chOff x="0" y="0"/>
            <a:chExt cx="1248985" cy="129717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564CBDE-90D4-E858-A8AC-ED30C2F1E843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6C7C3BD-F35C-0704-7CF0-9E869FC88375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42AC636A-0881-B3C8-379A-A09999C22ECA}"/>
              </a:ext>
            </a:extLst>
          </p:cNvPr>
          <p:cNvSpPr txBox="1"/>
          <p:nvPr/>
        </p:nvSpPr>
        <p:spPr>
          <a:xfrm>
            <a:off x="12711885" y="4164998"/>
            <a:ext cx="4169629" cy="9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2800" b="1" dirty="0" err="1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Cronograma</a:t>
            </a:r>
            <a:endParaRPr lang="en-US" sz="2800" b="1" dirty="0">
              <a:solidFill>
                <a:srgbClr val="FFFFFF"/>
              </a:solidFill>
              <a:latin typeface="TT Interphases" panose="020B0604020202020204" charset="0"/>
              <a:ea typeface="TT Interphases"/>
              <a:cs typeface="TT Interphases"/>
              <a:sym typeface="TT Interphases"/>
            </a:endParaRPr>
          </a:p>
          <a:p>
            <a:pPr algn="ctr">
              <a:lnSpc>
                <a:spcPts val="3811"/>
              </a:lnSpc>
            </a:pPr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¿</a:t>
            </a:r>
            <a:r>
              <a:rPr lang="en-US" sz="2800" b="1" dirty="0" err="1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Cuándo</a:t>
            </a:r>
            <a:r>
              <a:rPr lang="en-US" sz="28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800" b="1" dirty="0">
              <a:latin typeface="TT Interphases" panose="020B060402020202020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A79DFD6-CF99-7A73-4338-FECE66F56540}"/>
              </a:ext>
            </a:extLst>
          </p:cNvPr>
          <p:cNvSpPr txBox="1"/>
          <p:nvPr/>
        </p:nvSpPr>
        <p:spPr>
          <a:xfrm>
            <a:off x="1570820" y="5759508"/>
            <a:ext cx="400529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Define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beneficiarios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/as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directos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participan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) e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indirectos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(se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benefician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entorno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). </a:t>
            </a:r>
          </a:p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Sea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específico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/a con el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número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de personas o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familias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2D855C8-F70C-D4F4-F5B5-50ED5A1F0912}"/>
              </a:ext>
            </a:extLst>
          </p:cNvPr>
          <p:cNvSpPr txBox="1"/>
          <p:nvPr/>
        </p:nvSpPr>
        <p:spPr>
          <a:xfrm>
            <a:off x="7202848" y="5683658"/>
            <a:ext cx="41696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Lista las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acciones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concretas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cumplir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cada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objetivo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específico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reuniones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compras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instalación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capacitaciones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difusión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EB96093-356D-C554-7E97-9141950160E6}"/>
              </a:ext>
            </a:extLst>
          </p:cNvPr>
          <p:cNvSpPr txBox="1"/>
          <p:nvPr/>
        </p:nvSpPr>
        <p:spPr>
          <a:xfrm>
            <a:off x="12954000" y="5525943"/>
            <a:ext cx="356392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Ordena las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actividades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tiempo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semanas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o meses). Ayuda a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mostrar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proyecto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es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realista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ejecutable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26" name="Shape 4">
            <a:extLst>
              <a:ext uri="{FF2B5EF4-FFF2-40B4-BE49-F238E27FC236}">
                <a16:creationId xmlns:a16="http://schemas.microsoft.com/office/drawing/2014/main" id="{FDD7760E-46EA-D20B-0808-0F00BFF30BA0}"/>
              </a:ext>
            </a:extLst>
          </p:cNvPr>
          <p:cNvSpPr/>
          <p:nvPr/>
        </p:nvSpPr>
        <p:spPr>
          <a:xfrm>
            <a:off x="3011240" y="8450927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latin typeface="TT Interphases" panose="020B0604020202020204" charset="0"/>
              </a:rPr>
              <a:t>3</a:t>
            </a:r>
          </a:p>
        </p:txBody>
      </p:sp>
      <p:sp>
        <p:nvSpPr>
          <p:cNvPr id="28" name="Shape 4">
            <a:extLst>
              <a:ext uri="{FF2B5EF4-FFF2-40B4-BE49-F238E27FC236}">
                <a16:creationId xmlns:a16="http://schemas.microsoft.com/office/drawing/2014/main" id="{6C257655-6091-ECBF-6A71-7AC9EE24A4CD}"/>
              </a:ext>
            </a:extLst>
          </p:cNvPr>
          <p:cNvSpPr/>
          <p:nvPr/>
        </p:nvSpPr>
        <p:spPr>
          <a:xfrm>
            <a:off x="8921445" y="8466194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latin typeface="TT Interphases" panose="020B0604020202020204" charset="0"/>
              </a:rPr>
              <a:t>4</a:t>
            </a:r>
          </a:p>
        </p:txBody>
      </p:sp>
      <p:sp>
        <p:nvSpPr>
          <p:cNvPr id="30" name="Shape 4">
            <a:extLst>
              <a:ext uri="{FF2B5EF4-FFF2-40B4-BE49-F238E27FC236}">
                <a16:creationId xmlns:a16="http://schemas.microsoft.com/office/drawing/2014/main" id="{98A39ED3-062F-CB86-5314-67E22D3C5399}"/>
              </a:ext>
            </a:extLst>
          </p:cNvPr>
          <p:cNvSpPr/>
          <p:nvPr/>
        </p:nvSpPr>
        <p:spPr>
          <a:xfrm>
            <a:off x="14412277" y="8450927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latin typeface="TT Interphases" panose="020B060402020202020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65138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AF453-90E5-2AAD-A0B3-4EAFAD70F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BF1EEF-744F-EBE7-71AD-923D3C35470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4829906-7A1F-0E4F-BBD4-B811831FD577}"/>
              </a:ext>
            </a:extLst>
          </p:cNvPr>
          <p:cNvGrpSpPr/>
          <p:nvPr/>
        </p:nvGrpSpPr>
        <p:grpSpPr>
          <a:xfrm rot="5400000">
            <a:off x="7074879" y="-6983406"/>
            <a:ext cx="4127957" cy="1448828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94EDF85-3337-B156-4CAD-37A0E21339A2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504F68A-FE53-1ECD-4920-292DE117D38B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E58375DC-78A0-B824-CEAC-988AEBE99287}"/>
              </a:ext>
            </a:extLst>
          </p:cNvPr>
          <p:cNvSpPr txBox="1"/>
          <p:nvPr/>
        </p:nvSpPr>
        <p:spPr>
          <a:xfrm>
            <a:off x="2077961" y="513908"/>
            <a:ext cx="14305038" cy="1147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El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Presupuesto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del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proyecto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sp>
        <p:nvSpPr>
          <p:cNvPr id="20" name="Shape 4">
            <a:extLst>
              <a:ext uri="{FF2B5EF4-FFF2-40B4-BE49-F238E27FC236}">
                <a16:creationId xmlns:a16="http://schemas.microsoft.com/office/drawing/2014/main" id="{457B972D-A484-2702-7DB8-85C2DE909E8D}"/>
              </a:ext>
            </a:extLst>
          </p:cNvPr>
          <p:cNvSpPr/>
          <p:nvPr/>
        </p:nvSpPr>
        <p:spPr>
          <a:xfrm>
            <a:off x="294881" y="3628379"/>
            <a:ext cx="3566160" cy="1165860"/>
          </a:xfrm>
          <a:prstGeom prst="rect">
            <a:avLst/>
          </a:prstGeom>
          <a:solidFill>
            <a:srgbClr val="F2B134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4EF087F0-EB29-D417-0BE6-74C6CF2069B2}"/>
              </a:ext>
            </a:extLst>
          </p:cNvPr>
          <p:cNvSpPr/>
          <p:nvPr/>
        </p:nvSpPr>
        <p:spPr>
          <a:xfrm>
            <a:off x="500621" y="3628379"/>
            <a:ext cx="3154680" cy="11658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Ítem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5A051271-23DF-4FB1-A682-ECB064292DF8}"/>
              </a:ext>
            </a:extLst>
          </p:cNvPr>
          <p:cNvSpPr/>
          <p:nvPr/>
        </p:nvSpPr>
        <p:spPr>
          <a:xfrm>
            <a:off x="3861041" y="3628379"/>
            <a:ext cx="9052560" cy="1165860"/>
          </a:xfrm>
          <a:prstGeom prst="rect">
            <a:avLst/>
          </a:prstGeom>
          <a:solidFill>
            <a:srgbClr val="F2B134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9997E184-600F-3C2E-A6D3-E95C5A18EEE7}"/>
              </a:ext>
            </a:extLst>
          </p:cNvPr>
          <p:cNvSpPr/>
          <p:nvPr/>
        </p:nvSpPr>
        <p:spPr>
          <a:xfrm>
            <a:off x="4066781" y="3628379"/>
            <a:ext cx="8641080" cy="11658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Descripción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28" name="Shape 8">
            <a:extLst>
              <a:ext uri="{FF2B5EF4-FFF2-40B4-BE49-F238E27FC236}">
                <a16:creationId xmlns:a16="http://schemas.microsoft.com/office/drawing/2014/main" id="{C12E1D79-BBBF-CC50-EADC-70EE337B3841}"/>
              </a:ext>
            </a:extLst>
          </p:cNvPr>
          <p:cNvSpPr/>
          <p:nvPr/>
        </p:nvSpPr>
        <p:spPr>
          <a:xfrm>
            <a:off x="12913601" y="3628379"/>
            <a:ext cx="5349240" cy="1165860"/>
          </a:xfrm>
          <a:prstGeom prst="rect">
            <a:avLst/>
          </a:prstGeom>
          <a:solidFill>
            <a:srgbClr val="F2B134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9B6D7ADB-337C-D64C-0353-8882811ABB35}"/>
              </a:ext>
            </a:extLst>
          </p:cNvPr>
          <p:cNvSpPr/>
          <p:nvPr/>
        </p:nvSpPr>
        <p:spPr>
          <a:xfrm>
            <a:off x="13119341" y="3628379"/>
            <a:ext cx="4937760" cy="11658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Respaldo necesario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32" name="Shape 10">
            <a:extLst>
              <a:ext uri="{FF2B5EF4-FFF2-40B4-BE49-F238E27FC236}">
                <a16:creationId xmlns:a16="http://schemas.microsoft.com/office/drawing/2014/main" id="{5A8C66EC-4A7B-E3C1-4D96-A6C9B626DAB5}"/>
              </a:ext>
            </a:extLst>
          </p:cNvPr>
          <p:cNvSpPr/>
          <p:nvPr/>
        </p:nvSpPr>
        <p:spPr>
          <a:xfrm>
            <a:off x="294881" y="4794239"/>
            <a:ext cx="356616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25F0745E-687A-83B3-E908-EE3BCC0CFC4E}"/>
              </a:ext>
            </a:extLst>
          </p:cNvPr>
          <p:cNvSpPr/>
          <p:nvPr/>
        </p:nvSpPr>
        <p:spPr>
          <a:xfrm>
            <a:off x="500621" y="4794239"/>
            <a:ext cx="315468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Equipamiento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36" name="Shape 12">
            <a:extLst>
              <a:ext uri="{FF2B5EF4-FFF2-40B4-BE49-F238E27FC236}">
                <a16:creationId xmlns:a16="http://schemas.microsoft.com/office/drawing/2014/main" id="{A815B7F4-764E-048D-831F-D827C6312304}"/>
              </a:ext>
            </a:extLst>
          </p:cNvPr>
          <p:cNvSpPr/>
          <p:nvPr/>
        </p:nvSpPr>
        <p:spPr>
          <a:xfrm>
            <a:off x="3861041" y="4794239"/>
            <a:ext cx="905256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9474BC9E-CBBC-1391-FDAF-A1789CF853CE}"/>
              </a:ext>
            </a:extLst>
          </p:cNvPr>
          <p:cNvSpPr/>
          <p:nvPr/>
        </p:nvSpPr>
        <p:spPr>
          <a:xfrm>
            <a:off x="4066781" y="4794239"/>
            <a:ext cx="864108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Bienes muebles: sillas, herramientas, instrumentos, luminarias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40" name="Shape 14">
            <a:extLst>
              <a:ext uri="{FF2B5EF4-FFF2-40B4-BE49-F238E27FC236}">
                <a16:creationId xmlns:a16="http://schemas.microsoft.com/office/drawing/2014/main" id="{3C747B99-EFDA-DEB7-9BED-3A53D41E726C}"/>
              </a:ext>
            </a:extLst>
          </p:cNvPr>
          <p:cNvSpPr/>
          <p:nvPr/>
        </p:nvSpPr>
        <p:spPr>
          <a:xfrm>
            <a:off x="12913601" y="4794239"/>
            <a:ext cx="534924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42" name="Text 15">
            <a:extLst>
              <a:ext uri="{FF2B5EF4-FFF2-40B4-BE49-F238E27FC236}">
                <a16:creationId xmlns:a16="http://schemas.microsoft.com/office/drawing/2014/main" id="{D1F0BD92-A9BF-544E-F142-94C30DF4F345}"/>
              </a:ext>
            </a:extLst>
          </p:cNvPr>
          <p:cNvSpPr/>
          <p:nvPr/>
        </p:nvSpPr>
        <p:spPr>
          <a:xfrm>
            <a:off x="13119341" y="4794239"/>
            <a:ext cx="493776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Al menos 2 cotizaciones por artículo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44" name="Shape 16">
            <a:extLst>
              <a:ext uri="{FF2B5EF4-FFF2-40B4-BE49-F238E27FC236}">
                <a16:creationId xmlns:a16="http://schemas.microsoft.com/office/drawing/2014/main" id="{F783EFA8-399E-8334-4E98-A2F0E326B9F1}"/>
              </a:ext>
            </a:extLst>
          </p:cNvPr>
          <p:cNvSpPr/>
          <p:nvPr/>
        </p:nvSpPr>
        <p:spPr>
          <a:xfrm>
            <a:off x="294881" y="5960099"/>
            <a:ext cx="356616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822C29E9-D879-8A39-319C-062C6BCCB7F7}"/>
              </a:ext>
            </a:extLst>
          </p:cNvPr>
          <p:cNvSpPr/>
          <p:nvPr/>
        </p:nvSpPr>
        <p:spPr>
          <a:xfrm>
            <a:off x="500621" y="5960099"/>
            <a:ext cx="315468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Implementación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48" name="Shape 18">
            <a:extLst>
              <a:ext uri="{FF2B5EF4-FFF2-40B4-BE49-F238E27FC236}">
                <a16:creationId xmlns:a16="http://schemas.microsoft.com/office/drawing/2014/main" id="{2BC7F452-5016-20C3-E5C0-18864213CF5D}"/>
              </a:ext>
            </a:extLst>
          </p:cNvPr>
          <p:cNvSpPr/>
          <p:nvPr/>
        </p:nvSpPr>
        <p:spPr>
          <a:xfrm>
            <a:off x="3861041" y="5960099"/>
            <a:ext cx="905256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50" name="Text 19">
            <a:extLst>
              <a:ext uri="{FF2B5EF4-FFF2-40B4-BE49-F238E27FC236}">
                <a16:creationId xmlns:a16="http://schemas.microsoft.com/office/drawing/2014/main" id="{9923C41E-E2E6-6C04-E5D7-1E47D4BD88A2}"/>
              </a:ext>
            </a:extLst>
          </p:cNvPr>
          <p:cNvSpPr/>
          <p:nvPr/>
        </p:nvSpPr>
        <p:spPr>
          <a:xfrm>
            <a:off x="4066781" y="5960099"/>
            <a:ext cx="864108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Materiales, insumos, actividades formativas o recreativas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52" name="Shape 20">
            <a:extLst>
              <a:ext uri="{FF2B5EF4-FFF2-40B4-BE49-F238E27FC236}">
                <a16:creationId xmlns:a16="http://schemas.microsoft.com/office/drawing/2014/main" id="{F163EAC8-0A3E-4B60-91B6-EF6E6111C373}"/>
              </a:ext>
            </a:extLst>
          </p:cNvPr>
          <p:cNvSpPr/>
          <p:nvPr/>
        </p:nvSpPr>
        <p:spPr>
          <a:xfrm>
            <a:off x="12913601" y="5960099"/>
            <a:ext cx="534924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54" name="Text 21">
            <a:extLst>
              <a:ext uri="{FF2B5EF4-FFF2-40B4-BE49-F238E27FC236}">
                <a16:creationId xmlns:a16="http://schemas.microsoft.com/office/drawing/2014/main" id="{B00F8BC1-6020-A8AB-6AA6-0EEA3C257717}"/>
              </a:ext>
            </a:extLst>
          </p:cNvPr>
          <p:cNvSpPr/>
          <p:nvPr/>
        </p:nvSpPr>
        <p:spPr>
          <a:xfrm>
            <a:off x="13119341" y="5960099"/>
            <a:ext cx="493776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Cotizaciones o valores de referencia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56" name="Shape 22">
            <a:extLst>
              <a:ext uri="{FF2B5EF4-FFF2-40B4-BE49-F238E27FC236}">
                <a16:creationId xmlns:a16="http://schemas.microsoft.com/office/drawing/2014/main" id="{AA9CF006-8189-097D-55D5-862FCADD8952}"/>
              </a:ext>
            </a:extLst>
          </p:cNvPr>
          <p:cNvSpPr/>
          <p:nvPr/>
        </p:nvSpPr>
        <p:spPr>
          <a:xfrm>
            <a:off x="294881" y="7125959"/>
            <a:ext cx="356616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58" name="Text 23">
            <a:extLst>
              <a:ext uri="{FF2B5EF4-FFF2-40B4-BE49-F238E27FC236}">
                <a16:creationId xmlns:a16="http://schemas.microsoft.com/office/drawing/2014/main" id="{FE6F9B2F-F4D6-13C0-5786-733F16AFE925}"/>
              </a:ext>
            </a:extLst>
          </p:cNvPr>
          <p:cNvSpPr/>
          <p:nvPr/>
        </p:nvSpPr>
        <p:spPr>
          <a:xfrm>
            <a:off x="500621" y="7125959"/>
            <a:ext cx="315468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Infraestructura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60" name="Shape 24">
            <a:extLst>
              <a:ext uri="{FF2B5EF4-FFF2-40B4-BE49-F238E27FC236}">
                <a16:creationId xmlns:a16="http://schemas.microsoft.com/office/drawing/2014/main" id="{CD782E58-C6D3-1E03-E14C-E28EC6177776}"/>
              </a:ext>
            </a:extLst>
          </p:cNvPr>
          <p:cNvSpPr/>
          <p:nvPr/>
        </p:nvSpPr>
        <p:spPr>
          <a:xfrm>
            <a:off x="3861041" y="7125959"/>
            <a:ext cx="905256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62" name="Text 25">
            <a:extLst>
              <a:ext uri="{FF2B5EF4-FFF2-40B4-BE49-F238E27FC236}">
                <a16:creationId xmlns:a16="http://schemas.microsoft.com/office/drawing/2014/main" id="{A67F67E1-95EA-54B7-429B-FBFBBB53477C}"/>
              </a:ext>
            </a:extLst>
          </p:cNvPr>
          <p:cNvSpPr/>
          <p:nvPr/>
        </p:nvSpPr>
        <p:spPr>
          <a:xfrm>
            <a:off x="4066781" y="7125959"/>
            <a:ext cx="864108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Mejoras o construcción de espacios comunitarios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64" name="Shape 26">
            <a:extLst>
              <a:ext uri="{FF2B5EF4-FFF2-40B4-BE49-F238E27FC236}">
                <a16:creationId xmlns:a16="http://schemas.microsoft.com/office/drawing/2014/main" id="{EEE6DBBE-E953-0DE9-8882-6319C6DC50FC}"/>
              </a:ext>
            </a:extLst>
          </p:cNvPr>
          <p:cNvSpPr/>
          <p:nvPr/>
        </p:nvSpPr>
        <p:spPr>
          <a:xfrm>
            <a:off x="12913601" y="7125959"/>
            <a:ext cx="5349240" cy="1165860"/>
          </a:xfrm>
          <a:prstGeom prst="rect">
            <a:avLst/>
          </a:prstGeom>
          <a:solidFill>
            <a:schemeClr val="tx2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algn="ctr"/>
            <a:endParaRPr lang="es-CL" sz="2800">
              <a:latin typeface="TT Interphases" panose="020B0604020202020204" charset="0"/>
            </a:endParaRPr>
          </a:p>
        </p:txBody>
      </p:sp>
      <p:sp>
        <p:nvSpPr>
          <p:cNvPr id="66" name="Text 27">
            <a:extLst>
              <a:ext uri="{FF2B5EF4-FFF2-40B4-BE49-F238E27FC236}">
                <a16:creationId xmlns:a16="http://schemas.microsoft.com/office/drawing/2014/main" id="{C465D152-150A-E59B-B551-87710D602CB3}"/>
              </a:ext>
            </a:extLst>
          </p:cNvPr>
          <p:cNvSpPr/>
          <p:nvPr/>
        </p:nvSpPr>
        <p:spPr>
          <a:xfrm>
            <a:off x="13119341" y="7125959"/>
            <a:ext cx="4937760" cy="116586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rtlCol="0" anchor="ctr"/>
          <a:lstStyle/>
          <a:p>
            <a:pPr algn="ctr">
              <a:lnSpc>
                <a:spcPts val="1950"/>
              </a:lnSpc>
            </a:pPr>
            <a:r>
              <a:rPr lang="en-US" sz="28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Presupuesto de obra, especificaciones técnicas y planos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4097C092-62DF-2792-7A4E-3BB373D35976}"/>
              </a:ext>
            </a:extLst>
          </p:cNvPr>
          <p:cNvSpPr txBox="1"/>
          <p:nvPr/>
        </p:nvSpPr>
        <p:spPr>
          <a:xfrm>
            <a:off x="1894718" y="2514880"/>
            <a:ext cx="1524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Cada peso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solicitado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debe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estar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respaldado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cotización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relacionarse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actividad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concreta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70" name="Shape 4">
            <a:extLst>
              <a:ext uri="{FF2B5EF4-FFF2-40B4-BE49-F238E27FC236}">
                <a16:creationId xmlns:a16="http://schemas.microsoft.com/office/drawing/2014/main" id="{5A1DCE2E-73DA-4594-B131-43956D40166F}"/>
              </a:ext>
            </a:extLst>
          </p:cNvPr>
          <p:cNvSpPr/>
          <p:nvPr/>
        </p:nvSpPr>
        <p:spPr>
          <a:xfrm>
            <a:off x="8270360" y="8291819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rgbClr val="002060"/>
                </a:solidFill>
                <a:latin typeface="TT Interphases" panose="020B060402020202020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70990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C5E55-ADFE-A030-EE03-C5854DFA4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BF0C9E-2DE4-2690-3246-F2FE38DF3064}"/>
              </a:ext>
            </a:extLst>
          </p:cNvPr>
          <p:cNvSpPr/>
          <p:nvPr/>
        </p:nvSpPr>
        <p:spPr>
          <a:xfrm>
            <a:off x="0" y="-22990"/>
            <a:ext cx="18312063" cy="1042428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F896F41-5B9E-40B5-B424-EF55012B8267}"/>
              </a:ext>
            </a:extLst>
          </p:cNvPr>
          <p:cNvGrpSpPr/>
          <p:nvPr/>
        </p:nvGrpSpPr>
        <p:grpSpPr>
          <a:xfrm rot="5400000">
            <a:off x="6413831" y="4013717"/>
            <a:ext cx="5536538" cy="6629400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9BACF0B-B51C-1D9E-740B-AE3A3FA8D0B8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9AAB06-1AE2-3C4F-7A6B-EEC73CC7DCF3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2299C73-BF27-936C-D501-F79C5860513B}"/>
              </a:ext>
            </a:extLst>
          </p:cNvPr>
          <p:cNvGrpSpPr/>
          <p:nvPr/>
        </p:nvGrpSpPr>
        <p:grpSpPr>
          <a:xfrm rot="5400000">
            <a:off x="6490030" y="-6806866"/>
            <a:ext cx="5536537" cy="15925800"/>
            <a:chOff x="0" y="-445080"/>
            <a:chExt cx="1087198" cy="256885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26316D8-F865-949D-A809-E98256406C46}"/>
                </a:ext>
              </a:extLst>
            </p:cNvPr>
            <p:cNvSpPr/>
            <p:nvPr/>
          </p:nvSpPr>
          <p:spPr>
            <a:xfrm>
              <a:off x="0" y="-445080"/>
              <a:ext cx="1087198" cy="256885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3431A006-71E4-8865-CC21-6F23FBFF9AC0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1A9637B0-1FD5-D0F7-0376-3C02756FBCD1}"/>
              </a:ext>
            </a:extLst>
          </p:cNvPr>
          <p:cNvSpPr txBox="1"/>
          <p:nvPr/>
        </p:nvSpPr>
        <p:spPr>
          <a:xfrm>
            <a:off x="5867400" y="5414874"/>
            <a:ext cx="60960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Para la solución propuesta señale:</a:t>
            </a:r>
          </a:p>
          <a:p>
            <a:pPr marL="514350" indent="-514350" algn="ctr">
              <a:buAutoNum type="alphaLcParenR"/>
            </a:pPr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3 elementos de diagnóstico</a:t>
            </a:r>
          </a:p>
          <a:p>
            <a:pPr marL="514350" indent="-514350" algn="ctr">
              <a:buAutoNum type="alphaLcParenR"/>
            </a:pPr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Un objetivo general y 3 específicos</a:t>
            </a:r>
          </a:p>
          <a:p>
            <a:pPr marL="514350" indent="-514350" algn="ctr">
              <a:buAutoNum type="alphaLcParenR"/>
            </a:pPr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Beneficiarios</a:t>
            </a:r>
          </a:p>
          <a:p>
            <a:pPr marL="514350" indent="-514350" algn="ctr">
              <a:buAutoNum type="alphaLcParenR"/>
            </a:pPr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2 actividades para cada objetivo específico.</a:t>
            </a:r>
          </a:p>
          <a:p>
            <a:pPr marL="514350" indent="-514350" algn="ctr">
              <a:buAutoNum type="alphaLcParenR"/>
            </a:pPr>
            <a:r>
              <a:rPr lang="es-ES" sz="3200" dirty="0">
                <a:solidFill>
                  <a:schemeClr val="bg1"/>
                </a:solidFill>
                <a:latin typeface="TT Interphases" panose="020B0604020202020204" charset="0"/>
              </a:rPr>
              <a:t>Cronograma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EC35B6F-3F4E-5D03-BBC8-90C07C53C2A0}"/>
              </a:ext>
            </a:extLst>
          </p:cNvPr>
          <p:cNvSpPr txBox="1"/>
          <p:nvPr/>
        </p:nvSpPr>
        <p:spPr>
          <a:xfrm>
            <a:off x="2133600" y="567311"/>
            <a:ext cx="14650582" cy="2345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Actividad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3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La hoja de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ruta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del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proyecto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sp>
        <p:nvSpPr>
          <p:cNvPr id="35" name="Shape 9">
            <a:extLst>
              <a:ext uri="{FF2B5EF4-FFF2-40B4-BE49-F238E27FC236}">
                <a16:creationId xmlns:a16="http://schemas.microsoft.com/office/drawing/2014/main" id="{C6FC38A0-93B3-C093-BCCF-A7AEF0597343}"/>
              </a:ext>
            </a:extLst>
          </p:cNvPr>
          <p:cNvSpPr/>
          <p:nvPr/>
        </p:nvSpPr>
        <p:spPr>
          <a:xfrm>
            <a:off x="8936558" y="4231622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</p:spTree>
    <p:extLst>
      <p:ext uri="{BB962C8B-B14F-4D97-AF65-F5344CB8AC3E}">
        <p14:creationId xmlns:p14="http://schemas.microsoft.com/office/powerpoint/2010/main" val="2940351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5096363" y="-5510497"/>
            <a:ext cx="8095274" cy="21747120"/>
            <a:chOff x="0" y="0"/>
            <a:chExt cx="2016434" cy="57276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16434" cy="5727636"/>
            </a:xfrm>
            <a:custGeom>
              <a:avLst/>
              <a:gdLst/>
              <a:ahLst/>
              <a:cxnLst/>
              <a:rect l="l" t="t" r="r" b="b"/>
              <a:pathLst>
                <a:path w="2016434" h="5727636">
                  <a:moveTo>
                    <a:pt x="28314" y="0"/>
                  </a:moveTo>
                  <a:lnTo>
                    <a:pt x="1988121" y="0"/>
                  </a:lnTo>
                  <a:cubicBezTo>
                    <a:pt x="1995630" y="0"/>
                    <a:pt x="2002832" y="2983"/>
                    <a:pt x="2008142" y="8293"/>
                  </a:cubicBezTo>
                  <a:cubicBezTo>
                    <a:pt x="2013452" y="13603"/>
                    <a:pt x="2016434" y="20804"/>
                    <a:pt x="2016434" y="28314"/>
                  </a:cubicBezTo>
                  <a:lnTo>
                    <a:pt x="2016434" y="5699323"/>
                  </a:lnTo>
                  <a:cubicBezTo>
                    <a:pt x="2016434" y="5706832"/>
                    <a:pt x="2013452" y="5714034"/>
                    <a:pt x="2008142" y="5719344"/>
                  </a:cubicBezTo>
                  <a:cubicBezTo>
                    <a:pt x="2002832" y="5724653"/>
                    <a:pt x="1995630" y="5727636"/>
                    <a:pt x="1988121" y="5727636"/>
                  </a:cubicBezTo>
                  <a:lnTo>
                    <a:pt x="28314" y="5727636"/>
                  </a:lnTo>
                  <a:cubicBezTo>
                    <a:pt x="20804" y="5727636"/>
                    <a:pt x="13603" y="5724653"/>
                    <a:pt x="8293" y="5719344"/>
                  </a:cubicBezTo>
                  <a:cubicBezTo>
                    <a:pt x="2983" y="5714034"/>
                    <a:pt x="0" y="5706832"/>
                    <a:pt x="0" y="5699323"/>
                  </a:cubicBezTo>
                  <a:lnTo>
                    <a:pt x="0" y="28314"/>
                  </a:lnTo>
                  <a:cubicBezTo>
                    <a:pt x="0" y="20804"/>
                    <a:pt x="2983" y="13603"/>
                    <a:pt x="8293" y="8293"/>
                  </a:cubicBezTo>
                  <a:cubicBezTo>
                    <a:pt x="13603" y="2983"/>
                    <a:pt x="20804" y="0"/>
                    <a:pt x="283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16434" cy="5765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483896" y="2073697"/>
            <a:ext cx="11022952" cy="1066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451"/>
              </a:lnSpc>
              <a:spcBef>
                <a:spcPct val="0"/>
              </a:spcBef>
            </a:pPr>
            <a:r>
              <a:rPr lang="en-US" sz="50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¿QUÉ VEREMOS HOY?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372571" y="6129574"/>
            <a:ext cx="409131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Formulación</a:t>
            </a:r>
          </a:p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Beneficiarios, actividades, cronograma y presupuesto del proyecto</a:t>
            </a:r>
            <a:endParaRPr lang="en-U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372571" y="7112540"/>
            <a:ext cx="3810000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Fondos disponibles</a:t>
            </a:r>
          </a:p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Qué tipos de fondos existen en Chile para Juntas de Vecinos.</a:t>
            </a:r>
          </a:p>
          <a:p>
            <a:pPr algn="l"/>
            <a:endParaRPr lang="en-U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193443" y="7112540"/>
            <a:ext cx="3810000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Rendición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cuentas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y 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buenas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prácticas</a:t>
            </a:r>
            <a:endParaRPr lang="en-U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193443" y="6129574"/>
            <a:ext cx="3810000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Errores comunes</a:t>
            </a:r>
          </a:p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Recomendaciones finales para no quedar fuera del proceso.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72570" y="4150893"/>
            <a:ext cx="431422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s-ES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El</a:t>
            </a:r>
            <a:r>
              <a:rPr lang="es-ES" sz="1600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 </a:t>
            </a:r>
            <a:r>
              <a:rPr lang="es-ES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proyecto y su origen  </a:t>
            </a:r>
          </a:p>
          <a:p>
            <a:pPr algn="l"/>
            <a:r>
              <a:rPr lang="es-ES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Qué es un proyecto social y cómo nace de un problema real de la comunidad</a:t>
            </a:r>
            <a:r>
              <a:rPr lang="es-ES" sz="1400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72571" y="5150463"/>
            <a:ext cx="409131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Diagnóstico y objetivos </a:t>
            </a:r>
          </a:p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Cómo transformar un problema en objetivos claros y medibles.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93443" y="4102504"/>
            <a:ext cx="3810000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Postulación paso a paso</a:t>
            </a:r>
          </a:p>
          <a:p>
            <a:pPr algn="l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Cómo completar el formulario de un fondo vigente, con un caso real.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93443" y="5150463"/>
            <a:ext cx="3810000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Ejercicio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: </a:t>
            </a:r>
          </a:p>
          <a:p>
            <a:pPr algn="l"/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Resolviendo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un 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problema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nuestra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comunidad.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3483896" y="4146353"/>
            <a:ext cx="632635" cy="632635"/>
            <a:chOff x="0" y="0"/>
            <a:chExt cx="843514" cy="843514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297684" y="4146353"/>
            <a:ext cx="632635" cy="632635"/>
            <a:chOff x="0" y="0"/>
            <a:chExt cx="843514" cy="843514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5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483896" y="5145923"/>
            <a:ext cx="632635" cy="632635"/>
            <a:chOff x="0" y="0"/>
            <a:chExt cx="843514" cy="843514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2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297684" y="5145923"/>
            <a:ext cx="632635" cy="632635"/>
            <a:chOff x="0" y="0"/>
            <a:chExt cx="843514" cy="843514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6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3483896" y="6145493"/>
            <a:ext cx="632635" cy="632635"/>
            <a:chOff x="0" y="0"/>
            <a:chExt cx="843514" cy="843514"/>
          </a:xfrm>
        </p:grpSpPr>
        <p:grpSp>
          <p:nvGrpSpPr>
            <p:cNvPr id="36" name="Group 36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3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297684" y="6145493"/>
            <a:ext cx="632635" cy="632635"/>
            <a:chOff x="0" y="0"/>
            <a:chExt cx="843514" cy="843514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7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3483896" y="7145064"/>
            <a:ext cx="632635" cy="632635"/>
            <a:chOff x="0" y="0"/>
            <a:chExt cx="843514" cy="843514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49" name="TextBox 49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4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9297684" y="7145064"/>
            <a:ext cx="632635" cy="632635"/>
            <a:chOff x="0" y="0"/>
            <a:chExt cx="843514" cy="843514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223126" y="14143"/>
              <a:ext cx="397262" cy="748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 dirty="0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8</a:t>
              </a:r>
            </a:p>
          </p:txBody>
        </p:sp>
      </p:grpSp>
      <p:sp>
        <p:nvSpPr>
          <p:cNvPr id="55" name="TextBox 9">
            <a:extLst>
              <a:ext uri="{FF2B5EF4-FFF2-40B4-BE49-F238E27FC236}">
                <a16:creationId xmlns:a16="http://schemas.microsoft.com/office/drawing/2014/main" id="{2D5999B9-36E7-6B30-2CF7-B59C76398DC4}"/>
              </a:ext>
            </a:extLst>
          </p:cNvPr>
          <p:cNvSpPr txBox="1"/>
          <p:nvPr/>
        </p:nvSpPr>
        <p:spPr>
          <a:xfrm>
            <a:off x="10193443" y="8213303"/>
            <a:ext cx="3810000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Cierre… ¿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qué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nos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llevamos</a:t>
            </a:r>
            <a:r>
              <a:rPr lang="en-U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?</a:t>
            </a:r>
          </a:p>
        </p:txBody>
      </p:sp>
      <p:grpSp>
        <p:nvGrpSpPr>
          <p:cNvPr id="56" name="Group 50">
            <a:extLst>
              <a:ext uri="{FF2B5EF4-FFF2-40B4-BE49-F238E27FC236}">
                <a16:creationId xmlns:a16="http://schemas.microsoft.com/office/drawing/2014/main" id="{059B8069-8025-4198-B3D6-F76A53C888C2}"/>
              </a:ext>
            </a:extLst>
          </p:cNvPr>
          <p:cNvGrpSpPr/>
          <p:nvPr/>
        </p:nvGrpSpPr>
        <p:grpSpPr>
          <a:xfrm>
            <a:off x="9297684" y="8074581"/>
            <a:ext cx="632635" cy="632635"/>
            <a:chOff x="0" y="0"/>
            <a:chExt cx="843514" cy="843514"/>
          </a:xfrm>
        </p:grpSpPr>
        <p:grpSp>
          <p:nvGrpSpPr>
            <p:cNvPr id="57" name="Group 51">
              <a:extLst>
                <a:ext uri="{FF2B5EF4-FFF2-40B4-BE49-F238E27FC236}">
                  <a16:creationId xmlns:a16="http://schemas.microsoft.com/office/drawing/2014/main" id="{0EC8C5D5-DDB3-B465-D17E-6431400A18D4}"/>
                </a:ext>
              </a:extLst>
            </p:cNvPr>
            <p:cNvGrpSpPr/>
            <p:nvPr/>
          </p:nvGrpSpPr>
          <p:grpSpPr>
            <a:xfrm>
              <a:off x="0" y="0"/>
              <a:ext cx="843514" cy="843514"/>
              <a:chOff x="0" y="0"/>
              <a:chExt cx="812800" cy="812800"/>
            </a:xfrm>
          </p:grpSpPr>
          <p:sp>
            <p:nvSpPr>
              <p:cNvPr id="59" name="Freeform 52">
                <a:extLst>
                  <a:ext uri="{FF2B5EF4-FFF2-40B4-BE49-F238E27FC236}">
                    <a16:creationId xmlns:a16="http://schemas.microsoft.com/office/drawing/2014/main" id="{559B441C-58ED-E897-6204-609202D1E7F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60" name="TextBox 53">
                <a:extLst>
                  <a:ext uri="{FF2B5EF4-FFF2-40B4-BE49-F238E27FC236}">
                    <a16:creationId xmlns:a16="http://schemas.microsoft.com/office/drawing/2014/main" id="{9E24EBAF-1B44-4B27-6B90-F510DB36F4ED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4"/>
                  </a:lnSpc>
                </a:pPr>
                <a:endParaRPr/>
              </a:p>
            </p:txBody>
          </p:sp>
        </p:grpSp>
        <p:sp>
          <p:nvSpPr>
            <p:cNvPr id="58" name="TextBox 54">
              <a:extLst>
                <a:ext uri="{FF2B5EF4-FFF2-40B4-BE49-F238E27FC236}">
                  <a16:creationId xmlns:a16="http://schemas.microsoft.com/office/drawing/2014/main" id="{BF6A5A7F-B12E-67BE-655D-10CF0418DF75}"/>
                </a:ext>
              </a:extLst>
            </p:cNvPr>
            <p:cNvSpPr txBox="1"/>
            <p:nvPr/>
          </p:nvSpPr>
          <p:spPr>
            <a:xfrm>
              <a:off x="223126" y="14143"/>
              <a:ext cx="397262" cy="756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9"/>
                </a:lnSpc>
                <a:spcBef>
                  <a:spcPct val="0"/>
                </a:spcBef>
              </a:pPr>
              <a:r>
                <a:rPr lang="en-US" sz="3435" b="1" dirty="0">
                  <a:solidFill>
                    <a:srgbClr val="000A1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9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02746-B679-EE68-EE8E-B77143FD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19BD549-F8B1-90B0-7845-690AA59E5F52}"/>
              </a:ext>
            </a:extLst>
          </p:cNvPr>
          <p:cNvSpPr/>
          <p:nvPr/>
        </p:nvSpPr>
        <p:spPr>
          <a:xfrm>
            <a:off x="0" y="0"/>
            <a:ext cx="18293183" cy="1028225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3A66FBE-E0E4-078D-F2F2-C90EAC4F76E1}"/>
              </a:ext>
            </a:extLst>
          </p:cNvPr>
          <p:cNvGrpSpPr/>
          <p:nvPr/>
        </p:nvGrpSpPr>
        <p:grpSpPr>
          <a:xfrm rot="5400000">
            <a:off x="-609650" y="5445788"/>
            <a:ext cx="5719268" cy="4024703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4690792-D412-98C3-55CD-F56FE49ECFEB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4207D7D-BAF7-E923-E08A-C194463572ED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2C059CE-0EA0-79FC-B145-BA5001098E39}"/>
              </a:ext>
            </a:extLst>
          </p:cNvPr>
          <p:cNvGrpSpPr/>
          <p:nvPr/>
        </p:nvGrpSpPr>
        <p:grpSpPr>
          <a:xfrm rot="5400000">
            <a:off x="6824737" y="-6928749"/>
            <a:ext cx="4127957" cy="14378967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F02F240-7087-59AC-3572-A9C7CFBA9702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DDFB390-9FE1-BD1D-11CE-08CC4808AC84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5B15E0F0-FE79-2F68-46A4-7FD3EAEA4263}"/>
              </a:ext>
            </a:extLst>
          </p:cNvPr>
          <p:cNvSpPr txBox="1"/>
          <p:nvPr/>
        </p:nvSpPr>
        <p:spPr>
          <a:xfrm>
            <a:off x="165169" y="6380670"/>
            <a:ext cx="4169629" cy="333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Fondos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Concursables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Municipales</a:t>
            </a: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>
              <a:lnSpc>
                <a:spcPts val="3811"/>
              </a:lnSpc>
            </a:pP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n-US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Cada municipalidad abre su propio concurso anual (FONDEVE u otro nombre) para organizaciones de su comuna.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E00E436-B0A8-0788-B7AF-C661BF846521}"/>
              </a:ext>
            </a:extLst>
          </p:cNvPr>
          <p:cNvSpPr txBox="1"/>
          <p:nvPr/>
        </p:nvSpPr>
        <p:spPr>
          <a:xfrm>
            <a:off x="1321409" y="-47880"/>
            <a:ext cx="15051063" cy="2345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¿Dónde postular? 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Fondos disponibles en Chile</a:t>
            </a:r>
          </a:p>
        </p:txBody>
      </p:sp>
      <p:sp>
        <p:nvSpPr>
          <p:cNvPr id="22" name="Freeform 4">
            <a:extLst>
              <a:ext uri="{FF2B5EF4-FFF2-40B4-BE49-F238E27FC236}">
                <a16:creationId xmlns:a16="http://schemas.microsoft.com/office/drawing/2014/main" id="{9D4AC076-663B-78BB-5969-DBAC0E7A1652}"/>
              </a:ext>
            </a:extLst>
          </p:cNvPr>
          <p:cNvSpPr/>
          <p:nvPr/>
        </p:nvSpPr>
        <p:spPr>
          <a:xfrm rot="5400000">
            <a:off x="4001495" y="5436813"/>
            <a:ext cx="5666188" cy="4024703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5092002E-B302-0541-19C9-3617A596D7B9}"/>
              </a:ext>
            </a:extLst>
          </p:cNvPr>
          <p:cNvSpPr/>
          <p:nvPr/>
        </p:nvSpPr>
        <p:spPr>
          <a:xfrm rot="5400000">
            <a:off x="8770325" y="5426681"/>
            <a:ext cx="5686451" cy="4024703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D2AF216B-B74B-B023-BE4D-C6BDDF4D89A5}"/>
              </a:ext>
            </a:extLst>
          </p:cNvPr>
          <p:cNvSpPr/>
          <p:nvPr/>
        </p:nvSpPr>
        <p:spPr>
          <a:xfrm rot="5400000">
            <a:off x="13194789" y="5426682"/>
            <a:ext cx="5686452" cy="4024703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75F0A44B-75DE-D126-068E-B73DF7D90C8F}"/>
              </a:ext>
            </a:extLst>
          </p:cNvPr>
          <p:cNvSpPr txBox="1"/>
          <p:nvPr/>
        </p:nvSpPr>
        <p:spPr>
          <a:xfrm>
            <a:off x="4968803" y="6577348"/>
            <a:ext cx="3886437" cy="2780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Fondo Social Presidente de la República</a:t>
            </a:r>
          </a:p>
          <a:p>
            <a:pPr algn="ctr">
              <a:lnSpc>
                <a:spcPts val="3811"/>
              </a:lnSpc>
            </a:pP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Fondo nacional del Ministerio del Interior, con líneas de infraestructura, equipamiento e implementación.</a:t>
            </a:r>
          </a:p>
        </p:txBody>
      </p:sp>
      <p:sp>
        <p:nvSpPr>
          <p:cNvPr id="36" name="TextBox 12">
            <a:extLst>
              <a:ext uri="{FF2B5EF4-FFF2-40B4-BE49-F238E27FC236}">
                <a16:creationId xmlns:a16="http://schemas.microsoft.com/office/drawing/2014/main" id="{BF3E8A60-8D3D-6D92-441B-7DF4B31C59AB}"/>
              </a:ext>
            </a:extLst>
          </p:cNvPr>
          <p:cNvSpPr txBox="1"/>
          <p:nvPr/>
        </p:nvSpPr>
        <p:spPr>
          <a:xfrm>
            <a:off x="9574433" y="6571016"/>
            <a:ext cx="4051469" cy="3400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s-E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Fondos de Empresas de Servicios</a:t>
            </a:r>
          </a:p>
          <a:p>
            <a:pPr algn="ctr"/>
            <a:endParaRPr lang="es-ES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s-ES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Sanitarias y otras empresas de servicios básicos abren fondos concursables en sus zonas de operación.</a:t>
            </a: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Por ejemplo: </a:t>
            </a:r>
            <a:r>
              <a:rPr lang="es-E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Nuevosur</a:t>
            </a:r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; </a:t>
            </a:r>
            <a:r>
              <a:rPr lang="es-ES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packings</a:t>
            </a:r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 entre otros</a:t>
            </a:r>
          </a:p>
        </p:txBody>
      </p:sp>
      <p:sp>
        <p:nvSpPr>
          <p:cNvPr id="38" name="TextBox 12">
            <a:extLst>
              <a:ext uri="{FF2B5EF4-FFF2-40B4-BE49-F238E27FC236}">
                <a16:creationId xmlns:a16="http://schemas.microsoft.com/office/drawing/2014/main" id="{AFAB6BC9-6831-866C-9D07-876EA48CCC43}"/>
              </a:ext>
            </a:extLst>
          </p:cNvPr>
          <p:cNvSpPr txBox="1"/>
          <p:nvPr/>
        </p:nvSpPr>
        <p:spPr>
          <a:xfrm>
            <a:off x="14126169" y="6629668"/>
            <a:ext cx="3888335" cy="2934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Fondos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Sectoriales</a:t>
            </a: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Ministerios</a:t>
            </a: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s-E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endParaRPr lang="es-ES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SENAMA, SENADIS, Deporte, Medio Ambiente, entre otros, según el enfoque del proyecto.</a:t>
            </a:r>
          </a:p>
        </p:txBody>
      </p:sp>
      <p:sp>
        <p:nvSpPr>
          <p:cNvPr id="40" name="Shape 5">
            <a:extLst>
              <a:ext uri="{FF2B5EF4-FFF2-40B4-BE49-F238E27FC236}">
                <a16:creationId xmlns:a16="http://schemas.microsoft.com/office/drawing/2014/main" id="{D3EA664C-3A51-86EC-D09F-9F0EC25A6C07}"/>
              </a:ext>
            </a:extLst>
          </p:cNvPr>
          <p:cNvSpPr/>
          <p:nvPr/>
        </p:nvSpPr>
        <p:spPr>
          <a:xfrm>
            <a:off x="1846767" y="5174272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6EE7C4A2-6D30-1451-0F5D-A6C10606653A}"/>
              </a:ext>
            </a:extLst>
          </p:cNvPr>
          <p:cNvSpPr/>
          <p:nvPr/>
        </p:nvSpPr>
        <p:spPr>
          <a:xfrm>
            <a:off x="1846767" y="5174272"/>
            <a:ext cx="877824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</p:txBody>
      </p:sp>
      <p:sp>
        <p:nvSpPr>
          <p:cNvPr id="44" name="Shape 5">
            <a:extLst>
              <a:ext uri="{FF2B5EF4-FFF2-40B4-BE49-F238E27FC236}">
                <a16:creationId xmlns:a16="http://schemas.microsoft.com/office/drawing/2014/main" id="{0E68B3AC-86AC-DFCC-9E68-F5E8DE52DF3C}"/>
              </a:ext>
            </a:extLst>
          </p:cNvPr>
          <p:cNvSpPr/>
          <p:nvPr/>
        </p:nvSpPr>
        <p:spPr>
          <a:xfrm>
            <a:off x="6478194" y="5157797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  <a:p>
            <a:endParaRPr lang="es-CL" sz="2700" dirty="0"/>
          </a:p>
        </p:txBody>
      </p:sp>
      <p:sp>
        <p:nvSpPr>
          <p:cNvPr id="46" name="Shape 17">
            <a:extLst>
              <a:ext uri="{FF2B5EF4-FFF2-40B4-BE49-F238E27FC236}">
                <a16:creationId xmlns:a16="http://schemas.microsoft.com/office/drawing/2014/main" id="{E9C1109C-629A-82CD-ECAB-7C4C87B2AB0B}"/>
              </a:ext>
            </a:extLst>
          </p:cNvPr>
          <p:cNvSpPr/>
          <p:nvPr/>
        </p:nvSpPr>
        <p:spPr>
          <a:xfrm>
            <a:off x="11174639" y="5288902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endParaRPr lang="es-CL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</p:txBody>
      </p:sp>
      <p:sp>
        <p:nvSpPr>
          <p:cNvPr id="48" name="Shape 17">
            <a:extLst>
              <a:ext uri="{FF2B5EF4-FFF2-40B4-BE49-F238E27FC236}">
                <a16:creationId xmlns:a16="http://schemas.microsoft.com/office/drawing/2014/main" id="{E52B9DCA-1F6B-8FE6-5419-408525DD9BA1}"/>
              </a:ext>
            </a:extLst>
          </p:cNvPr>
          <p:cNvSpPr/>
          <p:nvPr/>
        </p:nvSpPr>
        <p:spPr>
          <a:xfrm>
            <a:off x="15599103" y="5351321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endParaRPr lang="es-CL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2F8BF5C-E57A-67DB-1F42-80D563C30CDF}"/>
              </a:ext>
            </a:extLst>
          </p:cNvPr>
          <p:cNvSpPr txBox="1"/>
          <p:nvPr/>
        </p:nvSpPr>
        <p:spPr>
          <a:xfrm>
            <a:off x="165700" y="2690649"/>
            <a:ext cx="163645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Existen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distintas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fuentes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financiamiento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a las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puede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postular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Junta de </a:t>
            </a:r>
            <a:r>
              <a:rPr lang="en-US" sz="2400" dirty="0" err="1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Vecinos</a:t>
            </a:r>
            <a:endParaRPr lang="en-US" sz="2400" dirty="0">
              <a:solidFill>
                <a:srgbClr val="CADCFC"/>
              </a:solidFill>
              <a:latin typeface="TT Interphases" panose="020B060402020202020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400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https://www.fondos.gob.cl/</a:t>
            </a:r>
            <a:endParaRPr lang="es-CL" sz="2400" dirty="0">
              <a:latin typeface="TT Interphases" panose="020B060402020202020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C2781B-B953-A7D9-BF64-73D6A8A09261}"/>
              </a:ext>
            </a:extLst>
          </p:cNvPr>
          <p:cNvSpPr txBox="1"/>
          <p:nvPr/>
        </p:nvSpPr>
        <p:spPr>
          <a:xfrm>
            <a:off x="165700" y="3586371"/>
            <a:ext cx="15912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Revisar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siempre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el sitio web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oficial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cada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fondo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ya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plazos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postulación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cambian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cada</a:t>
            </a:r>
            <a:r>
              <a:rPr lang="en-US" sz="24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año</a:t>
            </a:r>
            <a:r>
              <a:rPr lang="en-US" sz="165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5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87031C0-8797-8518-9C88-386B9CB223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12222" r="29105" b="13704"/>
          <a:stretch>
            <a:fillRect/>
          </a:stretch>
        </p:blipFill>
        <p:spPr>
          <a:xfrm>
            <a:off x="15582167" y="2453415"/>
            <a:ext cx="1946106" cy="190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9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A0DED-DD60-9C7B-EBCF-445160EEA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B20A31A-DE95-405D-7F99-B6321BAD4C5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44C2512-6E11-59D4-C136-85EDFA5B1C5E}"/>
              </a:ext>
            </a:extLst>
          </p:cNvPr>
          <p:cNvGrpSpPr/>
          <p:nvPr/>
        </p:nvGrpSpPr>
        <p:grpSpPr>
          <a:xfrm rot="5400000">
            <a:off x="7270520" y="-5568567"/>
            <a:ext cx="4127957" cy="116586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5BDCB9A-0D82-CB4C-866B-3BEDA7CC0EC0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C3A636E-3590-367E-D4A5-7E8E2849F351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1CA579C2-CF6C-F582-97A1-AF964222136A}"/>
              </a:ext>
            </a:extLst>
          </p:cNvPr>
          <p:cNvSpPr txBox="1"/>
          <p:nvPr/>
        </p:nvSpPr>
        <p:spPr>
          <a:xfrm>
            <a:off x="4267200" y="513908"/>
            <a:ext cx="1051560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60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Fondo Social Presidente de la República</a:t>
            </a:r>
          </a:p>
        </p:txBody>
      </p:sp>
      <p:grpSp>
        <p:nvGrpSpPr>
          <p:cNvPr id="75" name="Group 3">
            <a:extLst>
              <a:ext uri="{FF2B5EF4-FFF2-40B4-BE49-F238E27FC236}">
                <a16:creationId xmlns:a16="http://schemas.microsoft.com/office/drawing/2014/main" id="{C8D660A6-10B4-1E21-F81F-CF05DEF24E72}"/>
              </a:ext>
            </a:extLst>
          </p:cNvPr>
          <p:cNvGrpSpPr/>
          <p:nvPr/>
        </p:nvGrpSpPr>
        <p:grpSpPr>
          <a:xfrm rot="5400000">
            <a:off x="1687981" y="2346196"/>
            <a:ext cx="5813754" cy="7802884"/>
            <a:chOff x="-20634" y="-44550"/>
            <a:chExt cx="1269619" cy="1341723"/>
          </a:xfrm>
        </p:grpSpPr>
        <p:sp>
          <p:nvSpPr>
            <p:cNvPr id="76" name="Freeform 4">
              <a:extLst>
                <a:ext uri="{FF2B5EF4-FFF2-40B4-BE49-F238E27FC236}">
                  <a16:creationId xmlns:a16="http://schemas.microsoft.com/office/drawing/2014/main" id="{111B891B-37B3-C236-E882-C072DAD64C22}"/>
                </a:ext>
              </a:extLst>
            </p:cNvPr>
            <p:cNvSpPr/>
            <p:nvPr/>
          </p:nvSpPr>
          <p:spPr>
            <a:xfrm>
              <a:off x="-20634" y="-4455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sz="2400"/>
            </a:p>
          </p:txBody>
        </p:sp>
        <p:sp>
          <p:nvSpPr>
            <p:cNvPr id="77" name="TextBox 5">
              <a:extLst>
                <a:ext uri="{FF2B5EF4-FFF2-40B4-BE49-F238E27FC236}">
                  <a16:creationId xmlns:a16="http://schemas.microsoft.com/office/drawing/2014/main" id="{6A7F88C2-EE60-9A34-8B3A-32F4FDF846F4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 sz="2400"/>
            </a:p>
          </p:txBody>
        </p:sp>
      </p:grpSp>
      <p:sp>
        <p:nvSpPr>
          <p:cNvPr id="22" name="Text 5">
            <a:extLst>
              <a:ext uri="{FF2B5EF4-FFF2-40B4-BE49-F238E27FC236}">
                <a16:creationId xmlns:a16="http://schemas.microsoft.com/office/drawing/2014/main" id="{0AC1D230-621B-BD87-5E71-753E9BC3C91E}"/>
              </a:ext>
            </a:extLst>
          </p:cNvPr>
          <p:cNvSpPr/>
          <p:nvPr/>
        </p:nvSpPr>
        <p:spPr>
          <a:xfrm>
            <a:off x="1234440" y="3730752"/>
            <a:ext cx="726948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kern="0" spc="15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REQUISITOS PARA POSTULAR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EDF23700-7B14-31DB-328B-7D49BCA3B6B5}"/>
              </a:ext>
            </a:extLst>
          </p:cNvPr>
          <p:cNvSpPr/>
          <p:nvPr/>
        </p:nvSpPr>
        <p:spPr>
          <a:xfrm>
            <a:off x="1303020" y="4389120"/>
            <a:ext cx="356616" cy="356616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8A5DD93A-E99F-B630-D76B-51641DFA83DB}"/>
              </a:ext>
            </a:extLst>
          </p:cNvPr>
          <p:cNvSpPr/>
          <p:nvPr/>
        </p:nvSpPr>
        <p:spPr>
          <a:xfrm>
            <a:off x="1303020" y="4389120"/>
            <a:ext cx="3566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1E276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8D2C40A2-8F17-5A53-9815-2C75E6EEA5A0}"/>
              </a:ext>
            </a:extLst>
          </p:cNvPr>
          <p:cNvSpPr/>
          <p:nvPr/>
        </p:nvSpPr>
        <p:spPr>
          <a:xfrm>
            <a:off x="1851660" y="4279392"/>
            <a:ext cx="685800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950"/>
              </a:lnSpc>
            </a:pPr>
            <a:r>
              <a:rPr lang="en-US" sz="20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Contar con personalidad jurídica vigente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0DB8D0BC-D07D-CFD3-7A2E-6B171779F5A9}"/>
              </a:ext>
            </a:extLst>
          </p:cNvPr>
          <p:cNvSpPr/>
          <p:nvPr/>
        </p:nvSpPr>
        <p:spPr>
          <a:xfrm>
            <a:off x="1303020" y="5280660"/>
            <a:ext cx="356616" cy="356616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4CA912B0-EAA9-26B3-4895-FE307CFB4C80}"/>
              </a:ext>
            </a:extLst>
          </p:cNvPr>
          <p:cNvSpPr/>
          <p:nvPr/>
        </p:nvSpPr>
        <p:spPr>
          <a:xfrm>
            <a:off x="1303020" y="5280660"/>
            <a:ext cx="3566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1E276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0EB5C9ED-B5AA-9863-0A04-174C7C097A09}"/>
              </a:ext>
            </a:extLst>
          </p:cNvPr>
          <p:cNvSpPr/>
          <p:nvPr/>
        </p:nvSpPr>
        <p:spPr>
          <a:xfrm>
            <a:off x="1851660" y="5170932"/>
            <a:ext cx="685800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950"/>
              </a:lnSpc>
            </a:pPr>
            <a:r>
              <a:rPr lang="en-US" sz="20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Tener al menos 2 años de antigüedad desde su constitución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36" name="Shape 12">
            <a:extLst>
              <a:ext uri="{FF2B5EF4-FFF2-40B4-BE49-F238E27FC236}">
                <a16:creationId xmlns:a16="http://schemas.microsoft.com/office/drawing/2014/main" id="{D62CADB8-E31E-896F-79C9-CFB4297AED01}"/>
              </a:ext>
            </a:extLst>
          </p:cNvPr>
          <p:cNvSpPr/>
          <p:nvPr/>
        </p:nvSpPr>
        <p:spPr>
          <a:xfrm>
            <a:off x="1303020" y="6172200"/>
            <a:ext cx="356616" cy="356616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D16570EF-0189-97AA-1004-24B41D9684F0}"/>
              </a:ext>
            </a:extLst>
          </p:cNvPr>
          <p:cNvSpPr/>
          <p:nvPr/>
        </p:nvSpPr>
        <p:spPr>
          <a:xfrm>
            <a:off x="1303020" y="6172200"/>
            <a:ext cx="3566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1E276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40" name="Text 14">
            <a:extLst>
              <a:ext uri="{FF2B5EF4-FFF2-40B4-BE49-F238E27FC236}">
                <a16:creationId xmlns:a16="http://schemas.microsoft.com/office/drawing/2014/main" id="{AB06839D-8134-0AC6-46FB-14A7D42C6B62}"/>
              </a:ext>
            </a:extLst>
          </p:cNvPr>
          <p:cNvSpPr/>
          <p:nvPr/>
        </p:nvSpPr>
        <p:spPr>
          <a:xfrm>
            <a:off x="1851660" y="6062472"/>
            <a:ext cx="685800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950"/>
              </a:lnSpc>
            </a:pPr>
            <a:r>
              <a:rPr lang="en-US" sz="20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Ser una organización sin fines de lucro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42" name="Shape 15">
            <a:extLst>
              <a:ext uri="{FF2B5EF4-FFF2-40B4-BE49-F238E27FC236}">
                <a16:creationId xmlns:a16="http://schemas.microsoft.com/office/drawing/2014/main" id="{88AA2EFD-7385-1CAF-3E35-10E00274AE10}"/>
              </a:ext>
            </a:extLst>
          </p:cNvPr>
          <p:cNvSpPr/>
          <p:nvPr/>
        </p:nvSpPr>
        <p:spPr>
          <a:xfrm>
            <a:off x="1303020" y="7063740"/>
            <a:ext cx="356616" cy="356616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44" name="Text 16">
            <a:extLst>
              <a:ext uri="{FF2B5EF4-FFF2-40B4-BE49-F238E27FC236}">
                <a16:creationId xmlns:a16="http://schemas.microsoft.com/office/drawing/2014/main" id="{6A8C808B-9D1D-8CC8-F277-7E3F5EE39D79}"/>
              </a:ext>
            </a:extLst>
          </p:cNvPr>
          <p:cNvSpPr/>
          <p:nvPr/>
        </p:nvSpPr>
        <p:spPr>
          <a:xfrm>
            <a:off x="1303020" y="7063740"/>
            <a:ext cx="3566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1E276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E1B3C82C-BFB2-4A48-1210-BF6591C5E0EE}"/>
              </a:ext>
            </a:extLst>
          </p:cNvPr>
          <p:cNvSpPr/>
          <p:nvPr/>
        </p:nvSpPr>
        <p:spPr>
          <a:xfrm>
            <a:off x="1851660" y="6954012"/>
            <a:ext cx="685800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950"/>
              </a:lnSpc>
            </a:pPr>
            <a:r>
              <a:rPr lang="en-US" sz="20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Contar con directiva vigente al momento de postular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48" name="Shape 18">
            <a:extLst>
              <a:ext uri="{FF2B5EF4-FFF2-40B4-BE49-F238E27FC236}">
                <a16:creationId xmlns:a16="http://schemas.microsoft.com/office/drawing/2014/main" id="{14F5B547-D9E4-E80D-827D-52313E52E909}"/>
              </a:ext>
            </a:extLst>
          </p:cNvPr>
          <p:cNvSpPr/>
          <p:nvPr/>
        </p:nvSpPr>
        <p:spPr>
          <a:xfrm>
            <a:off x="1303020" y="7955280"/>
            <a:ext cx="356616" cy="356616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50" name="Text 19">
            <a:extLst>
              <a:ext uri="{FF2B5EF4-FFF2-40B4-BE49-F238E27FC236}">
                <a16:creationId xmlns:a16="http://schemas.microsoft.com/office/drawing/2014/main" id="{BC61CE7A-F603-279D-4F44-56B303414A14}"/>
              </a:ext>
            </a:extLst>
          </p:cNvPr>
          <p:cNvSpPr/>
          <p:nvPr/>
        </p:nvSpPr>
        <p:spPr>
          <a:xfrm>
            <a:off x="1303020" y="7955280"/>
            <a:ext cx="3566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1E276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52" name="Text 20">
            <a:extLst>
              <a:ext uri="{FF2B5EF4-FFF2-40B4-BE49-F238E27FC236}">
                <a16:creationId xmlns:a16="http://schemas.microsoft.com/office/drawing/2014/main" id="{9A641F4E-A184-B385-4671-ABDA18D35000}"/>
              </a:ext>
            </a:extLst>
          </p:cNvPr>
          <p:cNvSpPr/>
          <p:nvPr/>
        </p:nvSpPr>
        <p:spPr>
          <a:xfrm>
            <a:off x="1851660" y="7845552"/>
            <a:ext cx="685800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950"/>
              </a:lnSpc>
            </a:pPr>
            <a:r>
              <a:rPr lang="en-US" sz="2000" dirty="0">
                <a:solidFill>
                  <a:srgbClr val="FFFFFF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No haber sido beneficiada por el fondo en el proceso anterior</a:t>
            </a:r>
            <a:endParaRPr lang="en-US" sz="2000" dirty="0">
              <a:latin typeface="TT Interphases" panose="020B0604020202020204" charset="0"/>
            </a:endParaRPr>
          </a:p>
        </p:txBody>
      </p:sp>
      <p:grpSp>
        <p:nvGrpSpPr>
          <p:cNvPr id="78" name="Group 3">
            <a:extLst>
              <a:ext uri="{FF2B5EF4-FFF2-40B4-BE49-F238E27FC236}">
                <a16:creationId xmlns:a16="http://schemas.microsoft.com/office/drawing/2014/main" id="{52659B34-E353-F22F-2692-798F254E6C10}"/>
              </a:ext>
            </a:extLst>
          </p:cNvPr>
          <p:cNvGrpSpPr/>
          <p:nvPr/>
        </p:nvGrpSpPr>
        <p:grpSpPr>
          <a:xfrm rot="5400000">
            <a:off x="10409366" y="2114081"/>
            <a:ext cx="5813754" cy="8267114"/>
            <a:chOff x="-20634" y="-44550"/>
            <a:chExt cx="1269619" cy="1341723"/>
          </a:xfrm>
        </p:grpSpPr>
        <p:sp>
          <p:nvSpPr>
            <p:cNvPr id="79" name="Freeform 4">
              <a:extLst>
                <a:ext uri="{FF2B5EF4-FFF2-40B4-BE49-F238E27FC236}">
                  <a16:creationId xmlns:a16="http://schemas.microsoft.com/office/drawing/2014/main" id="{CAAE85F7-B64E-CCAE-3890-883AC3F0976B}"/>
                </a:ext>
              </a:extLst>
            </p:cNvPr>
            <p:cNvSpPr/>
            <p:nvPr/>
          </p:nvSpPr>
          <p:spPr>
            <a:xfrm>
              <a:off x="-20634" y="-4455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sz="2000">
                <a:latin typeface="TT Interphases" panose="020B0604020202020204" charset="0"/>
              </a:endParaRPr>
            </a:p>
          </p:txBody>
        </p:sp>
        <p:sp>
          <p:nvSpPr>
            <p:cNvPr id="80" name="TextBox 5">
              <a:extLst>
                <a:ext uri="{FF2B5EF4-FFF2-40B4-BE49-F238E27FC236}">
                  <a16:creationId xmlns:a16="http://schemas.microsoft.com/office/drawing/2014/main" id="{09C5589F-429A-10E0-1EB8-A32C14222C8F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 sz="2000">
                <a:latin typeface="TT Interphases" panose="020B0604020202020204" charset="0"/>
              </a:endParaRPr>
            </a:p>
          </p:txBody>
        </p:sp>
      </p:grpSp>
      <p:sp>
        <p:nvSpPr>
          <p:cNvPr id="54" name="Text 22">
            <a:extLst>
              <a:ext uri="{FF2B5EF4-FFF2-40B4-BE49-F238E27FC236}">
                <a16:creationId xmlns:a16="http://schemas.microsoft.com/office/drawing/2014/main" id="{90792898-CD10-B60B-4B74-93585A5C8B7A}"/>
              </a:ext>
            </a:extLst>
          </p:cNvPr>
          <p:cNvSpPr/>
          <p:nvPr/>
        </p:nvSpPr>
        <p:spPr>
          <a:xfrm>
            <a:off x="9738360" y="3730752"/>
            <a:ext cx="726948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kern="0" spc="15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LÍNEAS Y MONTOS REFERENCIALES</a:t>
            </a:r>
            <a:endParaRPr lang="en-US" sz="24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58" name="Text 24">
            <a:extLst>
              <a:ext uri="{FF2B5EF4-FFF2-40B4-BE49-F238E27FC236}">
                <a16:creationId xmlns:a16="http://schemas.microsoft.com/office/drawing/2014/main" id="{D655182D-7B65-58D9-F0D4-3C4ACFB0C5CB}"/>
              </a:ext>
            </a:extLst>
          </p:cNvPr>
          <p:cNvSpPr/>
          <p:nvPr/>
        </p:nvSpPr>
        <p:spPr>
          <a:xfrm>
            <a:off x="10012680" y="4567428"/>
            <a:ext cx="68580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Equipamiento comunitario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60" name="Text 25">
            <a:extLst>
              <a:ext uri="{FF2B5EF4-FFF2-40B4-BE49-F238E27FC236}">
                <a16:creationId xmlns:a16="http://schemas.microsoft.com/office/drawing/2014/main" id="{EA3230D1-FD5E-0B16-4486-19BF942754C1}"/>
              </a:ext>
            </a:extLst>
          </p:cNvPr>
          <p:cNvSpPr/>
          <p:nvPr/>
        </p:nvSpPr>
        <p:spPr>
          <a:xfrm>
            <a:off x="10012680" y="5033772"/>
            <a:ext cx="68580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$300.000 – $1.500.000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64" name="Text 27">
            <a:extLst>
              <a:ext uri="{FF2B5EF4-FFF2-40B4-BE49-F238E27FC236}">
                <a16:creationId xmlns:a16="http://schemas.microsoft.com/office/drawing/2014/main" id="{42AD27B1-CE8D-294D-0E12-7BDA90E866CA}"/>
              </a:ext>
            </a:extLst>
          </p:cNvPr>
          <p:cNvSpPr/>
          <p:nvPr/>
        </p:nvSpPr>
        <p:spPr>
          <a:xfrm>
            <a:off x="10012680" y="6007608"/>
            <a:ext cx="68580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Implementación comunitaria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66" name="Text 28">
            <a:extLst>
              <a:ext uri="{FF2B5EF4-FFF2-40B4-BE49-F238E27FC236}">
                <a16:creationId xmlns:a16="http://schemas.microsoft.com/office/drawing/2014/main" id="{21D69ED2-E66B-9C93-AFBE-E0C6D1CDD5F1}"/>
              </a:ext>
            </a:extLst>
          </p:cNvPr>
          <p:cNvSpPr/>
          <p:nvPr/>
        </p:nvSpPr>
        <p:spPr>
          <a:xfrm>
            <a:off x="10012680" y="6473952"/>
            <a:ext cx="68580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$300.000 – $700.000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70" name="Text 30">
            <a:extLst>
              <a:ext uri="{FF2B5EF4-FFF2-40B4-BE49-F238E27FC236}">
                <a16:creationId xmlns:a16="http://schemas.microsoft.com/office/drawing/2014/main" id="{B53A7463-8F26-1F1C-C1B2-3EA6C840FCE3}"/>
              </a:ext>
            </a:extLst>
          </p:cNvPr>
          <p:cNvSpPr/>
          <p:nvPr/>
        </p:nvSpPr>
        <p:spPr>
          <a:xfrm>
            <a:off x="10012680" y="7447788"/>
            <a:ext cx="68580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Infraestructura social y comunitaria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72" name="Text 31">
            <a:extLst>
              <a:ext uri="{FF2B5EF4-FFF2-40B4-BE49-F238E27FC236}">
                <a16:creationId xmlns:a16="http://schemas.microsoft.com/office/drawing/2014/main" id="{5D33B1B5-605F-B1F1-881E-2D1B11E87E4C}"/>
              </a:ext>
            </a:extLst>
          </p:cNvPr>
          <p:cNvSpPr/>
          <p:nvPr/>
        </p:nvSpPr>
        <p:spPr>
          <a:xfrm>
            <a:off x="10012680" y="7914132"/>
            <a:ext cx="68580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F2B134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$2.000.000 – $15.000.000</a:t>
            </a:r>
            <a:endParaRPr lang="en-US" sz="2000" dirty="0">
              <a:latin typeface="TT Interphases" panose="020B0604020202020204" charset="0"/>
            </a:endParaRPr>
          </a:p>
        </p:txBody>
      </p:sp>
      <p:sp>
        <p:nvSpPr>
          <p:cNvPr id="74" name="Text 32">
            <a:extLst>
              <a:ext uri="{FF2B5EF4-FFF2-40B4-BE49-F238E27FC236}">
                <a16:creationId xmlns:a16="http://schemas.microsoft.com/office/drawing/2014/main" id="{62B2E529-C3EE-68F7-9CB4-E57904A97D88}"/>
              </a:ext>
            </a:extLst>
          </p:cNvPr>
          <p:cNvSpPr/>
          <p:nvPr/>
        </p:nvSpPr>
        <p:spPr>
          <a:xfrm>
            <a:off x="9738360" y="9135467"/>
            <a:ext cx="7543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i="1" dirty="0">
                <a:solidFill>
                  <a:srgbClr val="CADCFC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Montos y plazos referenciales: se actualizan cada año en las Bases de Postulación publicadas en fondos.gob.cl</a:t>
            </a:r>
            <a:endParaRPr lang="en-US" sz="1600" dirty="0">
              <a:latin typeface="TT Interphases" panose="020B0604020202020204" charset="0"/>
            </a:endParaRPr>
          </a:p>
        </p:txBody>
      </p:sp>
      <p:sp>
        <p:nvSpPr>
          <p:cNvPr id="82" name="Text 3">
            <a:extLst>
              <a:ext uri="{FF2B5EF4-FFF2-40B4-BE49-F238E27FC236}">
                <a16:creationId xmlns:a16="http://schemas.microsoft.com/office/drawing/2014/main" id="{D04FA47C-505F-C1E5-73BE-F196A5514F10}"/>
              </a:ext>
            </a:extLst>
          </p:cNvPr>
          <p:cNvSpPr/>
          <p:nvPr/>
        </p:nvSpPr>
        <p:spPr>
          <a:xfrm>
            <a:off x="822960" y="2331720"/>
            <a:ext cx="1618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95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Fondo nacional y permanente de la Subsecretaría del Interior, abierto a juntas de vecinos y otras organizaciones sin fines de lucro</a:t>
            </a:r>
            <a:r>
              <a:rPr lang="en-US" sz="195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95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50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DBEC-746A-78AC-9611-65C5A6267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9CBEC1E-5395-073B-3388-5489298740D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9F8F7A2-7CA4-FAA5-3317-53468814F101}"/>
              </a:ext>
            </a:extLst>
          </p:cNvPr>
          <p:cNvGrpSpPr/>
          <p:nvPr/>
        </p:nvGrpSpPr>
        <p:grpSpPr>
          <a:xfrm rot="5400000">
            <a:off x="-1108566" y="-28249"/>
            <a:ext cx="12192397" cy="11131041"/>
            <a:chOff x="0" y="0"/>
            <a:chExt cx="3211166" cy="293163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05B2D7E-FC45-F303-AE0E-8BB33944DB32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B4A56CF-356F-95D9-C311-A61B5DBEDCB6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D66A54A8-B288-493C-21C9-86021DD3CC16}"/>
              </a:ext>
            </a:extLst>
          </p:cNvPr>
          <p:cNvSpPr txBox="1"/>
          <p:nvPr/>
        </p:nvSpPr>
        <p:spPr>
          <a:xfrm>
            <a:off x="1728438" y="800100"/>
            <a:ext cx="6518388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" sz="50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Documentos que debes reunir antes de postular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652F31C-C299-D7B1-38C5-4B3A3C59877B}"/>
              </a:ext>
            </a:extLst>
          </p:cNvPr>
          <p:cNvSpPr txBox="1"/>
          <p:nvPr/>
        </p:nvSpPr>
        <p:spPr>
          <a:xfrm>
            <a:off x="1066800" y="3800249"/>
            <a:ext cx="9159240" cy="70685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Certificado de personalidad jurídica y directorio vigente</a:t>
            </a:r>
          </a:p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Cédula de identidad de representante legal, tesorero y secretario</a:t>
            </a:r>
          </a:p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Copia del E-RUT de la organización</a:t>
            </a:r>
          </a:p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Cartola o libreta bancaria de la junta de vecinos</a:t>
            </a:r>
          </a:p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Certificado de Registro de Receptores de Fondos Públicos</a:t>
            </a:r>
          </a:p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Cotizaciones de los ítems solicitados (mínimo 2 por artículo)</a:t>
            </a:r>
          </a:p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Acreditación del lugar de funcionamiento (comodato, dominio u otro)</a:t>
            </a:r>
          </a:p>
          <a:p>
            <a:pPr marL="342900" indent="-342900" algn="l">
              <a:lnSpc>
                <a:spcPts val="3650"/>
              </a:lnSpc>
              <a:buFont typeface="Arial" panose="020B0604020202020204" pitchFamily="34" charset="0"/>
              <a:buChar char="•"/>
            </a:pPr>
            <a:r>
              <a:rPr lang="es-ES" sz="2267" b="1" i="1" dirty="0">
                <a:solidFill>
                  <a:schemeClr val="bg1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Declaración jurada simple del representante legal</a:t>
            </a:r>
          </a:p>
          <a:p>
            <a:pPr algn="l">
              <a:lnSpc>
                <a:spcPts val="3650"/>
              </a:lnSpc>
            </a:pPr>
            <a:endParaRPr lang="es-ES" sz="2267" b="1" i="1" dirty="0">
              <a:latin typeface="TT Interphases Bold Italics"/>
              <a:ea typeface="TT Interphases Bold Italics"/>
              <a:cs typeface="TT Interphases Bold Italics"/>
              <a:sym typeface="TT Interphases Bold Italics"/>
            </a:endParaRPr>
          </a:p>
          <a:p>
            <a:pPr algn="l">
              <a:lnSpc>
                <a:spcPts val="3650"/>
              </a:lnSpc>
            </a:pPr>
            <a:endParaRPr lang="es-ES" sz="2267" b="1" i="1" dirty="0">
              <a:latin typeface="TT Interphases Bold Italics"/>
              <a:ea typeface="TT Interphases Bold Italics"/>
              <a:cs typeface="TT Interphases Bold Italics"/>
              <a:sym typeface="TT Interphases Bold Italics"/>
            </a:endParaRPr>
          </a:p>
          <a:p>
            <a:pPr algn="l">
              <a:lnSpc>
                <a:spcPts val="3650"/>
              </a:lnSpc>
            </a:pPr>
            <a:endParaRPr lang="es-ES" sz="2267" b="1" i="1" dirty="0">
              <a:latin typeface="TT Interphases Bold Italics"/>
              <a:ea typeface="TT Interphases Bold Italics"/>
              <a:cs typeface="TT Interphases Bold Italics"/>
              <a:sym typeface="TT Interphases Bold Italics"/>
            </a:endParaRPr>
          </a:p>
          <a:p>
            <a:pPr algn="l">
              <a:lnSpc>
                <a:spcPts val="3650"/>
              </a:lnSpc>
            </a:pPr>
            <a:endParaRPr lang="es-ES" sz="2267" b="1" i="1" dirty="0">
              <a:latin typeface="TT Interphases Bold Italics"/>
              <a:ea typeface="TT Interphases Bold Italics"/>
              <a:cs typeface="TT Interphases Bold Italics"/>
              <a:sym typeface="TT Interphases Bold Italics"/>
            </a:endParaRPr>
          </a:p>
          <a:p>
            <a:pPr algn="l">
              <a:lnSpc>
                <a:spcPts val="3650"/>
              </a:lnSpc>
            </a:pPr>
            <a:endParaRPr lang="es-ES" sz="2267" b="1" i="1" dirty="0">
              <a:latin typeface="TT Interphases Bold Italics"/>
              <a:ea typeface="TT Interphases Bold Italics"/>
              <a:cs typeface="TT Interphases Bold Italics"/>
              <a:sym typeface="TT Interphases Bold Italics"/>
            </a:endParaRPr>
          </a:p>
        </p:txBody>
      </p:sp>
    </p:spTree>
    <p:extLst>
      <p:ext uri="{BB962C8B-B14F-4D97-AF65-F5344CB8AC3E}">
        <p14:creationId xmlns:p14="http://schemas.microsoft.com/office/powerpoint/2010/main" val="2881105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2253F-BC72-EDD0-1A7C-DCA74DE9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A5DC421-06E4-AE0D-2AD9-6D56C9814D9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1E91AC53-31D1-8DF5-70B9-29C429FB2C46}"/>
              </a:ext>
            </a:extLst>
          </p:cNvPr>
          <p:cNvGrpSpPr/>
          <p:nvPr/>
        </p:nvGrpSpPr>
        <p:grpSpPr>
          <a:xfrm rot="5400000">
            <a:off x="7270520" y="-5568567"/>
            <a:ext cx="4127957" cy="116586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B205EAE-D7C6-FE08-D8DC-5428AE4E81C5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0EB9FCA-DDDD-4F6F-927B-4D6BB8535E51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FC31E896-6A5B-AE4D-733F-02EEE89D2347}"/>
              </a:ext>
            </a:extLst>
          </p:cNvPr>
          <p:cNvSpPr txBox="1"/>
          <p:nvPr/>
        </p:nvSpPr>
        <p:spPr>
          <a:xfrm>
            <a:off x="4267200" y="513908"/>
            <a:ext cx="1051560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60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Cómo completar la postulación online</a:t>
            </a:r>
          </a:p>
        </p:txBody>
      </p:sp>
      <p:grpSp>
        <p:nvGrpSpPr>
          <p:cNvPr id="100" name="Group 3">
            <a:extLst>
              <a:ext uri="{FF2B5EF4-FFF2-40B4-BE49-F238E27FC236}">
                <a16:creationId xmlns:a16="http://schemas.microsoft.com/office/drawing/2014/main" id="{4BC2897C-64D3-F3D5-615F-56FB75BFCE1A}"/>
              </a:ext>
            </a:extLst>
          </p:cNvPr>
          <p:cNvGrpSpPr/>
          <p:nvPr/>
        </p:nvGrpSpPr>
        <p:grpSpPr>
          <a:xfrm rot="5400000">
            <a:off x="12298696" y="4566562"/>
            <a:ext cx="2221994" cy="8092441"/>
            <a:chOff x="0" y="0"/>
            <a:chExt cx="3211166" cy="2931632"/>
          </a:xfrm>
        </p:grpSpPr>
        <p:sp>
          <p:nvSpPr>
            <p:cNvPr id="101" name="Freeform 4">
              <a:extLst>
                <a:ext uri="{FF2B5EF4-FFF2-40B4-BE49-F238E27FC236}">
                  <a16:creationId xmlns:a16="http://schemas.microsoft.com/office/drawing/2014/main" id="{577F6D0F-E6FE-ED05-D6FB-B2FF6EEED6C4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2" name="TextBox 5">
              <a:extLst>
                <a:ext uri="{FF2B5EF4-FFF2-40B4-BE49-F238E27FC236}">
                  <a16:creationId xmlns:a16="http://schemas.microsoft.com/office/drawing/2014/main" id="{830CC9B2-5E9F-B44D-44A4-BB39F7055DA5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03" name="Group 3">
            <a:extLst>
              <a:ext uri="{FF2B5EF4-FFF2-40B4-BE49-F238E27FC236}">
                <a16:creationId xmlns:a16="http://schemas.microsoft.com/office/drawing/2014/main" id="{4D5220AC-645D-F7A3-B6C0-21DF1C28FC93}"/>
              </a:ext>
            </a:extLst>
          </p:cNvPr>
          <p:cNvGrpSpPr/>
          <p:nvPr/>
        </p:nvGrpSpPr>
        <p:grpSpPr>
          <a:xfrm rot="5400000">
            <a:off x="12300202" y="2166694"/>
            <a:ext cx="2221994" cy="8092441"/>
            <a:chOff x="0" y="0"/>
            <a:chExt cx="3211166" cy="2931632"/>
          </a:xfrm>
        </p:grpSpPr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2851D621-E83F-A80A-F5DD-C255FD0EEDCA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5" name="TextBox 5">
              <a:extLst>
                <a:ext uri="{FF2B5EF4-FFF2-40B4-BE49-F238E27FC236}">
                  <a16:creationId xmlns:a16="http://schemas.microsoft.com/office/drawing/2014/main" id="{C3E22883-5B95-9F91-1FE9-FEA4322D9111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06" name="Group 3">
            <a:extLst>
              <a:ext uri="{FF2B5EF4-FFF2-40B4-BE49-F238E27FC236}">
                <a16:creationId xmlns:a16="http://schemas.microsoft.com/office/drawing/2014/main" id="{E8FBC34C-2ECF-9318-131F-4D9E9FFA4D33}"/>
              </a:ext>
            </a:extLst>
          </p:cNvPr>
          <p:cNvGrpSpPr/>
          <p:nvPr/>
        </p:nvGrpSpPr>
        <p:grpSpPr>
          <a:xfrm rot="5400000">
            <a:off x="12305527" y="-233173"/>
            <a:ext cx="2221994" cy="8092441"/>
            <a:chOff x="0" y="0"/>
            <a:chExt cx="3211166" cy="2931632"/>
          </a:xfrm>
        </p:grpSpPr>
        <p:sp>
          <p:nvSpPr>
            <p:cNvPr id="107" name="Freeform 4">
              <a:extLst>
                <a:ext uri="{FF2B5EF4-FFF2-40B4-BE49-F238E27FC236}">
                  <a16:creationId xmlns:a16="http://schemas.microsoft.com/office/drawing/2014/main" id="{0BECF842-9A50-0CC8-0429-CCD4E2DEE9D2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8" name="TextBox 5">
              <a:extLst>
                <a:ext uri="{FF2B5EF4-FFF2-40B4-BE49-F238E27FC236}">
                  <a16:creationId xmlns:a16="http://schemas.microsoft.com/office/drawing/2014/main" id="{420C2DBF-BFE9-62F5-6A26-BD5D484FFEBB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09" name="Group 3">
            <a:extLst>
              <a:ext uri="{FF2B5EF4-FFF2-40B4-BE49-F238E27FC236}">
                <a16:creationId xmlns:a16="http://schemas.microsoft.com/office/drawing/2014/main" id="{58897533-607E-0936-63C8-7B53AD26E00C}"/>
              </a:ext>
            </a:extLst>
          </p:cNvPr>
          <p:cNvGrpSpPr/>
          <p:nvPr/>
        </p:nvGrpSpPr>
        <p:grpSpPr>
          <a:xfrm rot="5400000">
            <a:off x="3659121" y="4600955"/>
            <a:ext cx="2221994" cy="8092441"/>
            <a:chOff x="0" y="0"/>
            <a:chExt cx="3211166" cy="2931632"/>
          </a:xfrm>
        </p:grpSpPr>
        <p:sp>
          <p:nvSpPr>
            <p:cNvPr id="110" name="Freeform 4">
              <a:extLst>
                <a:ext uri="{FF2B5EF4-FFF2-40B4-BE49-F238E27FC236}">
                  <a16:creationId xmlns:a16="http://schemas.microsoft.com/office/drawing/2014/main" id="{75DCD765-CB17-AD44-6617-EA5255D5D9B7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1" name="TextBox 5">
              <a:extLst>
                <a:ext uri="{FF2B5EF4-FFF2-40B4-BE49-F238E27FC236}">
                  <a16:creationId xmlns:a16="http://schemas.microsoft.com/office/drawing/2014/main" id="{5C57C646-7AA0-C2B6-2085-AF14F49D71C3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12" name="Group 3">
            <a:extLst>
              <a:ext uri="{FF2B5EF4-FFF2-40B4-BE49-F238E27FC236}">
                <a16:creationId xmlns:a16="http://schemas.microsoft.com/office/drawing/2014/main" id="{652E8221-CFB2-1AD7-5FB7-4A10BAFEA3C0}"/>
              </a:ext>
            </a:extLst>
          </p:cNvPr>
          <p:cNvGrpSpPr/>
          <p:nvPr/>
        </p:nvGrpSpPr>
        <p:grpSpPr>
          <a:xfrm rot="5400000">
            <a:off x="3655311" y="2167128"/>
            <a:ext cx="2221994" cy="8092441"/>
            <a:chOff x="0" y="0"/>
            <a:chExt cx="3211166" cy="2931632"/>
          </a:xfrm>
        </p:grpSpPr>
        <p:sp>
          <p:nvSpPr>
            <p:cNvPr id="113" name="Freeform 4">
              <a:extLst>
                <a:ext uri="{FF2B5EF4-FFF2-40B4-BE49-F238E27FC236}">
                  <a16:creationId xmlns:a16="http://schemas.microsoft.com/office/drawing/2014/main" id="{B211948A-AAF4-FA7A-40F3-4895275D244A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4" name="TextBox 5">
              <a:extLst>
                <a:ext uri="{FF2B5EF4-FFF2-40B4-BE49-F238E27FC236}">
                  <a16:creationId xmlns:a16="http://schemas.microsoft.com/office/drawing/2014/main" id="{E958A9BF-6F25-36F7-3C3F-DB568C1F003D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15" name="Group 3">
            <a:extLst>
              <a:ext uri="{FF2B5EF4-FFF2-40B4-BE49-F238E27FC236}">
                <a16:creationId xmlns:a16="http://schemas.microsoft.com/office/drawing/2014/main" id="{05768393-B745-66F0-168F-23AD10F0D9ED}"/>
              </a:ext>
            </a:extLst>
          </p:cNvPr>
          <p:cNvGrpSpPr/>
          <p:nvPr/>
        </p:nvGrpSpPr>
        <p:grpSpPr>
          <a:xfrm rot="5400000">
            <a:off x="3655311" y="-240889"/>
            <a:ext cx="2221994" cy="8092441"/>
            <a:chOff x="0" y="0"/>
            <a:chExt cx="3211166" cy="2931632"/>
          </a:xfrm>
        </p:grpSpPr>
        <p:sp>
          <p:nvSpPr>
            <p:cNvPr id="116" name="Freeform 4">
              <a:extLst>
                <a:ext uri="{FF2B5EF4-FFF2-40B4-BE49-F238E27FC236}">
                  <a16:creationId xmlns:a16="http://schemas.microsoft.com/office/drawing/2014/main" id="{7403AF8B-F845-F5ED-6973-D072F6065E53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7" name="TextBox 5">
              <a:extLst>
                <a:ext uri="{FF2B5EF4-FFF2-40B4-BE49-F238E27FC236}">
                  <a16:creationId xmlns:a16="http://schemas.microsoft.com/office/drawing/2014/main" id="{FECEC1D8-1FC6-62D4-16D3-A832DA66A4D2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Shape 4">
            <a:extLst>
              <a:ext uri="{FF2B5EF4-FFF2-40B4-BE49-F238E27FC236}">
                <a16:creationId xmlns:a16="http://schemas.microsoft.com/office/drawing/2014/main" id="{39E9C19D-8548-F060-9E4C-160A6F90F443}"/>
              </a:ext>
            </a:extLst>
          </p:cNvPr>
          <p:cNvSpPr/>
          <p:nvPr/>
        </p:nvSpPr>
        <p:spPr>
          <a:xfrm>
            <a:off x="1165860" y="3236976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F37A50D-9231-C9AD-F287-0E3B14DD4632}"/>
              </a:ext>
            </a:extLst>
          </p:cNvPr>
          <p:cNvSpPr/>
          <p:nvPr/>
        </p:nvSpPr>
        <p:spPr>
          <a:xfrm>
            <a:off x="1165860" y="3236976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BBD70B53-8385-68F5-01D9-1FF2477309D7}"/>
              </a:ext>
            </a:extLst>
          </p:cNvPr>
          <p:cNvSpPr/>
          <p:nvPr/>
        </p:nvSpPr>
        <p:spPr>
          <a:xfrm>
            <a:off x="2400300" y="2852928"/>
            <a:ext cx="62407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Ingresa con ClaveÚnica</a:t>
            </a:r>
            <a:endParaRPr lang="en-US" sz="28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86A6AF47-8996-C7A4-4D77-F481D36F090B}"/>
              </a:ext>
            </a:extLst>
          </p:cNvPr>
          <p:cNvSpPr/>
          <p:nvPr/>
        </p:nvSpPr>
        <p:spPr>
          <a:xfrm>
            <a:off x="2400300" y="3401568"/>
            <a:ext cx="6240780" cy="1303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02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Accede a la plataforma oficial del fondo (ej: fspr.interior.gob.cl) e inicia sesión como organización.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20" name="Shape 9">
            <a:extLst>
              <a:ext uri="{FF2B5EF4-FFF2-40B4-BE49-F238E27FC236}">
                <a16:creationId xmlns:a16="http://schemas.microsoft.com/office/drawing/2014/main" id="{FAE3F9A2-A1FA-CB75-8F0F-8DFCD9E17BCB}"/>
              </a:ext>
            </a:extLst>
          </p:cNvPr>
          <p:cNvSpPr/>
          <p:nvPr/>
        </p:nvSpPr>
        <p:spPr>
          <a:xfrm>
            <a:off x="1165860" y="5705856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9F5795D0-19DC-528A-E49B-FA802974B728}"/>
              </a:ext>
            </a:extLst>
          </p:cNvPr>
          <p:cNvSpPr/>
          <p:nvPr/>
        </p:nvSpPr>
        <p:spPr>
          <a:xfrm>
            <a:off x="1165860" y="5705856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906DB9C7-6991-3AFE-D70B-6656A37B8634}"/>
              </a:ext>
            </a:extLst>
          </p:cNvPr>
          <p:cNvSpPr/>
          <p:nvPr/>
        </p:nvSpPr>
        <p:spPr>
          <a:xfrm>
            <a:off x="2400300" y="5321808"/>
            <a:ext cx="62407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Datos de la organización</a:t>
            </a:r>
            <a:endParaRPr lang="en-US" sz="28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B6B7501F-6A5C-2BE8-A3A2-8070ACB6260F}"/>
              </a:ext>
            </a:extLst>
          </p:cNvPr>
          <p:cNvSpPr/>
          <p:nvPr/>
        </p:nvSpPr>
        <p:spPr>
          <a:xfrm>
            <a:off x="2400300" y="5870448"/>
            <a:ext cx="6240780" cy="1303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02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Completa RUT, dirección, representante legal y antecedentes de personalidad jurídica.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39" name="Shape 14">
            <a:extLst>
              <a:ext uri="{FF2B5EF4-FFF2-40B4-BE49-F238E27FC236}">
                <a16:creationId xmlns:a16="http://schemas.microsoft.com/office/drawing/2014/main" id="{A702C6D4-C91D-4513-AEB3-81C97D49F508}"/>
              </a:ext>
            </a:extLst>
          </p:cNvPr>
          <p:cNvSpPr/>
          <p:nvPr/>
        </p:nvSpPr>
        <p:spPr>
          <a:xfrm>
            <a:off x="1165860" y="8174736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43" name="Text 15">
            <a:extLst>
              <a:ext uri="{FF2B5EF4-FFF2-40B4-BE49-F238E27FC236}">
                <a16:creationId xmlns:a16="http://schemas.microsoft.com/office/drawing/2014/main" id="{AAA4A9CD-D9EF-ED32-06DB-8A04C841D72A}"/>
              </a:ext>
            </a:extLst>
          </p:cNvPr>
          <p:cNvSpPr/>
          <p:nvPr/>
        </p:nvSpPr>
        <p:spPr>
          <a:xfrm>
            <a:off x="1165860" y="8174736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E1A811A4-A2A3-4084-0754-E08664DF1AFF}"/>
              </a:ext>
            </a:extLst>
          </p:cNvPr>
          <p:cNvSpPr/>
          <p:nvPr/>
        </p:nvSpPr>
        <p:spPr>
          <a:xfrm>
            <a:off x="2400300" y="7790688"/>
            <a:ext cx="62407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Describe el proyecto</a:t>
            </a:r>
            <a:endParaRPr lang="en-US" sz="28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51" name="Text 17">
            <a:extLst>
              <a:ext uri="{FF2B5EF4-FFF2-40B4-BE49-F238E27FC236}">
                <a16:creationId xmlns:a16="http://schemas.microsoft.com/office/drawing/2014/main" id="{FE2E3BEE-4B6D-7B92-9AF2-893E4DDC1595}"/>
              </a:ext>
            </a:extLst>
          </p:cNvPr>
          <p:cNvSpPr/>
          <p:nvPr/>
        </p:nvSpPr>
        <p:spPr>
          <a:xfrm>
            <a:off x="2400300" y="8339328"/>
            <a:ext cx="6240780" cy="1303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02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Redacta el problema, objetivo general, objetivos específicos, beneficiarios y actividades.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57" name="Shape 19">
            <a:extLst>
              <a:ext uri="{FF2B5EF4-FFF2-40B4-BE49-F238E27FC236}">
                <a16:creationId xmlns:a16="http://schemas.microsoft.com/office/drawing/2014/main" id="{B51AEFE1-5E44-104B-EE23-76AFB041BE9F}"/>
              </a:ext>
            </a:extLst>
          </p:cNvPr>
          <p:cNvSpPr/>
          <p:nvPr/>
        </p:nvSpPr>
        <p:spPr>
          <a:xfrm>
            <a:off x="9669780" y="3236976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61" name="Text 20">
            <a:extLst>
              <a:ext uri="{FF2B5EF4-FFF2-40B4-BE49-F238E27FC236}">
                <a16:creationId xmlns:a16="http://schemas.microsoft.com/office/drawing/2014/main" id="{8F574929-B2B2-07CC-8F7C-31C41D911F42}"/>
              </a:ext>
            </a:extLst>
          </p:cNvPr>
          <p:cNvSpPr/>
          <p:nvPr/>
        </p:nvSpPr>
        <p:spPr>
          <a:xfrm>
            <a:off x="9669780" y="3236976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63" name="Text 21">
            <a:extLst>
              <a:ext uri="{FF2B5EF4-FFF2-40B4-BE49-F238E27FC236}">
                <a16:creationId xmlns:a16="http://schemas.microsoft.com/office/drawing/2014/main" id="{A3D86147-3C61-4E0F-04FE-88B34A9DBBFE}"/>
              </a:ext>
            </a:extLst>
          </p:cNvPr>
          <p:cNvSpPr/>
          <p:nvPr/>
        </p:nvSpPr>
        <p:spPr>
          <a:xfrm>
            <a:off x="10904220" y="2852928"/>
            <a:ext cx="62407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Ingresa el presupuesto</a:t>
            </a:r>
            <a:endParaRPr lang="en-US" sz="28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67" name="Text 22">
            <a:extLst>
              <a:ext uri="{FF2B5EF4-FFF2-40B4-BE49-F238E27FC236}">
                <a16:creationId xmlns:a16="http://schemas.microsoft.com/office/drawing/2014/main" id="{BFEAD605-2A52-3C74-B118-F5DC48AEFBA8}"/>
              </a:ext>
            </a:extLst>
          </p:cNvPr>
          <p:cNvSpPr/>
          <p:nvPr/>
        </p:nvSpPr>
        <p:spPr>
          <a:xfrm>
            <a:off x="10904220" y="3401568"/>
            <a:ext cx="6240780" cy="1303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02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Detalla ítems, montos y adjunta las cotizaciones solicitadas.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73" name="Shape 24">
            <a:extLst>
              <a:ext uri="{FF2B5EF4-FFF2-40B4-BE49-F238E27FC236}">
                <a16:creationId xmlns:a16="http://schemas.microsoft.com/office/drawing/2014/main" id="{49995C92-77EE-7116-9C81-B1B22FDAAE88}"/>
              </a:ext>
            </a:extLst>
          </p:cNvPr>
          <p:cNvSpPr/>
          <p:nvPr/>
        </p:nvSpPr>
        <p:spPr>
          <a:xfrm>
            <a:off x="9669780" y="5705856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83" name="Text 25">
            <a:extLst>
              <a:ext uri="{FF2B5EF4-FFF2-40B4-BE49-F238E27FC236}">
                <a16:creationId xmlns:a16="http://schemas.microsoft.com/office/drawing/2014/main" id="{5047BEFE-2CB8-86A9-B70A-99409891227C}"/>
              </a:ext>
            </a:extLst>
          </p:cNvPr>
          <p:cNvSpPr/>
          <p:nvPr/>
        </p:nvSpPr>
        <p:spPr>
          <a:xfrm>
            <a:off x="9669780" y="5705856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85" name="Text 26">
            <a:extLst>
              <a:ext uri="{FF2B5EF4-FFF2-40B4-BE49-F238E27FC236}">
                <a16:creationId xmlns:a16="http://schemas.microsoft.com/office/drawing/2014/main" id="{44CB88DD-CE62-A464-195B-92546AE44FB0}"/>
              </a:ext>
            </a:extLst>
          </p:cNvPr>
          <p:cNvSpPr/>
          <p:nvPr/>
        </p:nvSpPr>
        <p:spPr>
          <a:xfrm>
            <a:off x="10904220" y="5321808"/>
            <a:ext cx="62407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Adjunta los documentos</a:t>
            </a:r>
            <a:endParaRPr lang="en-US" sz="28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87" name="Text 27">
            <a:extLst>
              <a:ext uri="{FF2B5EF4-FFF2-40B4-BE49-F238E27FC236}">
                <a16:creationId xmlns:a16="http://schemas.microsoft.com/office/drawing/2014/main" id="{5DE9B11F-DB5A-73AD-F8EB-E76572956F55}"/>
              </a:ext>
            </a:extLst>
          </p:cNvPr>
          <p:cNvSpPr/>
          <p:nvPr/>
        </p:nvSpPr>
        <p:spPr>
          <a:xfrm>
            <a:off x="10904220" y="5870448"/>
            <a:ext cx="6240780" cy="1303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02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Sube los archivos exigidos en las bases (certificados, cédulas, declaración jurada).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91" name="Shape 29">
            <a:extLst>
              <a:ext uri="{FF2B5EF4-FFF2-40B4-BE49-F238E27FC236}">
                <a16:creationId xmlns:a16="http://schemas.microsoft.com/office/drawing/2014/main" id="{679DFE06-6014-9284-D8F3-63BAF84F6C73}"/>
              </a:ext>
            </a:extLst>
          </p:cNvPr>
          <p:cNvSpPr/>
          <p:nvPr/>
        </p:nvSpPr>
        <p:spPr>
          <a:xfrm>
            <a:off x="9669780" y="8174736"/>
            <a:ext cx="960120" cy="96012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200">
              <a:latin typeface="TT Interphases" panose="020B0604020202020204" charset="0"/>
            </a:endParaRPr>
          </a:p>
        </p:txBody>
      </p:sp>
      <p:sp>
        <p:nvSpPr>
          <p:cNvPr id="93" name="Text 30">
            <a:extLst>
              <a:ext uri="{FF2B5EF4-FFF2-40B4-BE49-F238E27FC236}">
                <a16:creationId xmlns:a16="http://schemas.microsoft.com/office/drawing/2014/main" id="{B539F692-3EBC-AFBA-DBF9-D75CD7DF608D}"/>
              </a:ext>
            </a:extLst>
          </p:cNvPr>
          <p:cNvSpPr/>
          <p:nvPr/>
        </p:nvSpPr>
        <p:spPr>
          <a:xfrm>
            <a:off x="9669780" y="8174736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95" name="Text 31">
            <a:extLst>
              <a:ext uri="{FF2B5EF4-FFF2-40B4-BE49-F238E27FC236}">
                <a16:creationId xmlns:a16="http://schemas.microsoft.com/office/drawing/2014/main" id="{6A96DD39-8CBC-7FDD-CF55-B543A505586F}"/>
              </a:ext>
            </a:extLst>
          </p:cNvPr>
          <p:cNvSpPr/>
          <p:nvPr/>
        </p:nvSpPr>
        <p:spPr>
          <a:xfrm>
            <a:off x="10904220" y="7790688"/>
            <a:ext cx="62407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Envía y guarda tu folio</a:t>
            </a:r>
            <a:endParaRPr lang="en-US" sz="28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97" name="Text 32">
            <a:extLst>
              <a:ext uri="{FF2B5EF4-FFF2-40B4-BE49-F238E27FC236}">
                <a16:creationId xmlns:a16="http://schemas.microsoft.com/office/drawing/2014/main" id="{64F67B1A-3F98-00CB-BBC7-6DC159D1D344}"/>
              </a:ext>
            </a:extLst>
          </p:cNvPr>
          <p:cNvSpPr/>
          <p:nvPr/>
        </p:nvSpPr>
        <p:spPr>
          <a:xfrm>
            <a:off x="10904220" y="8339328"/>
            <a:ext cx="6240780" cy="1303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02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Revisa todo, envía la postulación y guarda el número de folio como comprobante.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634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2C06A-A7A1-2CB5-683A-0BF551A00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9C68A56-C6A2-AD7B-128D-98C8631565D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0BF2A64C-4F97-504C-59CE-C27C0A0F2C90}"/>
              </a:ext>
            </a:extLst>
          </p:cNvPr>
          <p:cNvGrpSpPr/>
          <p:nvPr/>
        </p:nvGrpSpPr>
        <p:grpSpPr>
          <a:xfrm rot="5400000">
            <a:off x="7270520" y="-5568567"/>
            <a:ext cx="4127957" cy="116586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461B630-8284-0077-D986-3F6221211D98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F9C0715-BC34-A6AE-E142-61776F3D1DC8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2A38E105-245E-2181-FE07-BC0991438D3E}"/>
              </a:ext>
            </a:extLst>
          </p:cNvPr>
          <p:cNvSpPr txBox="1"/>
          <p:nvPr/>
        </p:nvSpPr>
        <p:spPr>
          <a:xfrm>
            <a:off x="4267200" y="513908"/>
            <a:ext cx="1051560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60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Errores comunes que debes evitar</a:t>
            </a:r>
          </a:p>
        </p:txBody>
      </p:sp>
      <p:sp>
        <p:nvSpPr>
          <p:cNvPr id="99" name="TextBox 5">
            <a:extLst>
              <a:ext uri="{FF2B5EF4-FFF2-40B4-BE49-F238E27FC236}">
                <a16:creationId xmlns:a16="http://schemas.microsoft.com/office/drawing/2014/main" id="{87FB4EF3-0E07-49C3-A729-1F9034A8291D}"/>
              </a:ext>
            </a:extLst>
          </p:cNvPr>
          <p:cNvSpPr txBox="1"/>
          <p:nvPr/>
        </p:nvSpPr>
        <p:spPr>
          <a:xfrm rot="5400000">
            <a:off x="2667636" y="-2856163"/>
            <a:ext cx="2221994" cy="819761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774"/>
              </a:lnSpc>
            </a:pPr>
            <a:endParaRPr/>
          </a:p>
        </p:txBody>
      </p:sp>
      <p:grpSp>
        <p:nvGrpSpPr>
          <p:cNvPr id="124" name="Group 3">
            <a:extLst>
              <a:ext uri="{FF2B5EF4-FFF2-40B4-BE49-F238E27FC236}">
                <a16:creationId xmlns:a16="http://schemas.microsoft.com/office/drawing/2014/main" id="{F97C9553-8FD1-583B-2B88-929AFBC2A0C2}"/>
              </a:ext>
            </a:extLst>
          </p:cNvPr>
          <p:cNvGrpSpPr/>
          <p:nvPr/>
        </p:nvGrpSpPr>
        <p:grpSpPr>
          <a:xfrm rot="5400000">
            <a:off x="1962765" y="1566524"/>
            <a:ext cx="2896539" cy="5202292"/>
            <a:chOff x="0" y="0"/>
            <a:chExt cx="3211166" cy="2931632"/>
          </a:xfrm>
        </p:grpSpPr>
        <p:sp>
          <p:nvSpPr>
            <p:cNvPr id="125" name="Freeform 4">
              <a:extLst>
                <a:ext uri="{FF2B5EF4-FFF2-40B4-BE49-F238E27FC236}">
                  <a16:creationId xmlns:a16="http://schemas.microsoft.com/office/drawing/2014/main" id="{37B222FA-C79E-EEF7-0843-82A57203B856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6" name="TextBox 5">
              <a:extLst>
                <a:ext uri="{FF2B5EF4-FFF2-40B4-BE49-F238E27FC236}">
                  <a16:creationId xmlns:a16="http://schemas.microsoft.com/office/drawing/2014/main" id="{83E608C9-2BB8-25A3-3D39-3DE6229856AD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7" name="Shape 4">
            <a:extLst>
              <a:ext uri="{FF2B5EF4-FFF2-40B4-BE49-F238E27FC236}">
                <a16:creationId xmlns:a16="http://schemas.microsoft.com/office/drawing/2014/main" id="{CA68D2DC-A916-4254-685B-6B38FB11C1FF}"/>
              </a:ext>
            </a:extLst>
          </p:cNvPr>
          <p:cNvSpPr/>
          <p:nvPr/>
        </p:nvSpPr>
        <p:spPr>
          <a:xfrm>
            <a:off x="1165860" y="2948940"/>
            <a:ext cx="754380" cy="75438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600" dirty="0">
              <a:latin typeface="TT Interphases" panose="020B0604020202020204" charset="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0F273F99-07B9-2D26-88F8-D477043D1624}"/>
              </a:ext>
            </a:extLst>
          </p:cNvPr>
          <p:cNvSpPr/>
          <p:nvPr/>
        </p:nvSpPr>
        <p:spPr>
          <a:xfrm>
            <a:off x="1165860" y="2948940"/>
            <a:ext cx="75438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</a:rPr>
              <a:t>1</a:t>
            </a:r>
            <a:endParaRPr lang="en-US" sz="4000" dirty="0">
              <a:latin typeface="TT Interphases" panose="020B0604020202020204" charset="0"/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BA1BD76C-AC1E-7B70-39B8-C040B7BDB266}"/>
              </a:ext>
            </a:extLst>
          </p:cNvPr>
          <p:cNvSpPr/>
          <p:nvPr/>
        </p:nvSpPr>
        <p:spPr>
          <a:xfrm>
            <a:off x="1165860" y="3909060"/>
            <a:ext cx="452628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Postular a última hora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2F6315D0-05C1-08F9-A87E-D7BF2B5442AC}"/>
              </a:ext>
            </a:extLst>
          </p:cNvPr>
          <p:cNvSpPr/>
          <p:nvPr/>
        </p:nvSpPr>
        <p:spPr>
          <a:xfrm>
            <a:off x="1165860" y="4498848"/>
            <a:ext cx="45262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87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Los sistemas colapsan cerca del cierre. Postula con varios días de anticipación.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grpSp>
        <p:nvGrpSpPr>
          <p:cNvPr id="127" name="Group 3">
            <a:extLst>
              <a:ext uri="{FF2B5EF4-FFF2-40B4-BE49-F238E27FC236}">
                <a16:creationId xmlns:a16="http://schemas.microsoft.com/office/drawing/2014/main" id="{1E4F05EB-3C4F-3B59-18AA-BA7C25532692}"/>
              </a:ext>
            </a:extLst>
          </p:cNvPr>
          <p:cNvGrpSpPr/>
          <p:nvPr/>
        </p:nvGrpSpPr>
        <p:grpSpPr>
          <a:xfrm rot="5400000">
            <a:off x="7639106" y="4908364"/>
            <a:ext cx="2896539" cy="5202292"/>
            <a:chOff x="0" y="0"/>
            <a:chExt cx="3211166" cy="2931632"/>
          </a:xfrm>
        </p:grpSpPr>
        <p:sp>
          <p:nvSpPr>
            <p:cNvPr id="128" name="Freeform 4">
              <a:extLst>
                <a:ext uri="{FF2B5EF4-FFF2-40B4-BE49-F238E27FC236}">
                  <a16:creationId xmlns:a16="http://schemas.microsoft.com/office/drawing/2014/main" id="{48440FEF-5302-AAD8-FD09-2F3917BB7592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9" name="TextBox 5">
              <a:extLst>
                <a:ext uri="{FF2B5EF4-FFF2-40B4-BE49-F238E27FC236}">
                  <a16:creationId xmlns:a16="http://schemas.microsoft.com/office/drawing/2014/main" id="{CA91E931-191B-FC01-77C8-ADA6ED5F31C7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30" name="Group 3">
            <a:extLst>
              <a:ext uri="{FF2B5EF4-FFF2-40B4-BE49-F238E27FC236}">
                <a16:creationId xmlns:a16="http://schemas.microsoft.com/office/drawing/2014/main" id="{52FCE722-E8EB-843C-214F-19D82B0B4875}"/>
              </a:ext>
            </a:extLst>
          </p:cNvPr>
          <p:cNvGrpSpPr/>
          <p:nvPr/>
        </p:nvGrpSpPr>
        <p:grpSpPr>
          <a:xfrm rot="5400000">
            <a:off x="13227705" y="4883995"/>
            <a:ext cx="2896539" cy="5202292"/>
            <a:chOff x="0" y="0"/>
            <a:chExt cx="3211166" cy="2931632"/>
          </a:xfrm>
        </p:grpSpPr>
        <p:sp>
          <p:nvSpPr>
            <p:cNvPr id="131" name="Freeform 4">
              <a:extLst>
                <a:ext uri="{FF2B5EF4-FFF2-40B4-BE49-F238E27FC236}">
                  <a16:creationId xmlns:a16="http://schemas.microsoft.com/office/drawing/2014/main" id="{6E1CDDD2-0C84-D5A4-05FF-23E0A099D919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2" name="TextBox 5">
              <a:extLst>
                <a:ext uri="{FF2B5EF4-FFF2-40B4-BE49-F238E27FC236}">
                  <a16:creationId xmlns:a16="http://schemas.microsoft.com/office/drawing/2014/main" id="{D2841141-F690-8B07-A2E6-671F70CA2054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33" name="Group 3">
            <a:extLst>
              <a:ext uri="{FF2B5EF4-FFF2-40B4-BE49-F238E27FC236}">
                <a16:creationId xmlns:a16="http://schemas.microsoft.com/office/drawing/2014/main" id="{04DA6576-5C7F-7BCF-9394-7FBE7BD16EB9}"/>
              </a:ext>
            </a:extLst>
          </p:cNvPr>
          <p:cNvGrpSpPr/>
          <p:nvPr/>
        </p:nvGrpSpPr>
        <p:grpSpPr>
          <a:xfrm rot="5400000">
            <a:off x="13227706" y="1597573"/>
            <a:ext cx="2896539" cy="5202292"/>
            <a:chOff x="0" y="0"/>
            <a:chExt cx="3211166" cy="2931632"/>
          </a:xfrm>
        </p:grpSpPr>
        <p:sp>
          <p:nvSpPr>
            <p:cNvPr id="134" name="Freeform 4">
              <a:extLst>
                <a:ext uri="{FF2B5EF4-FFF2-40B4-BE49-F238E27FC236}">
                  <a16:creationId xmlns:a16="http://schemas.microsoft.com/office/drawing/2014/main" id="{4C24880E-9041-39CA-652B-801ECB9D0769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5" name="TextBox 5">
              <a:extLst>
                <a:ext uri="{FF2B5EF4-FFF2-40B4-BE49-F238E27FC236}">
                  <a16:creationId xmlns:a16="http://schemas.microsoft.com/office/drawing/2014/main" id="{F4DF7154-5C15-A39A-5691-F67D426CEAE0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136" name="Group 3">
            <a:extLst>
              <a:ext uri="{FF2B5EF4-FFF2-40B4-BE49-F238E27FC236}">
                <a16:creationId xmlns:a16="http://schemas.microsoft.com/office/drawing/2014/main" id="{550A6349-B1C5-9D74-5D6B-627F1984ADFE}"/>
              </a:ext>
            </a:extLst>
          </p:cNvPr>
          <p:cNvGrpSpPr/>
          <p:nvPr/>
        </p:nvGrpSpPr>
        <p:grpSpPr>
          <a:xfrm rot="5400000">
            <a:off x="7637631" y="1597572"/>
            <a:ext cx="2896539" cy="5202292"/>
            <a:chOff x="0" y="0"/>
            <a:chExt cx="3211166" cy="2931632"/>
          </a:xfrm>
        </p:grpSpPr>
        <p:sp>
          <p:nvSpPr>
            <p:cNvPr id="137" name="Freeform 4">
              <a:extLst>
                <a:ext uri="{FF2B5EF4-FFF2-40B4-BE49-F238E27FC236}">
                  <a16:creationId xmlns:a16="http://schemas.microsoft.com/office/drawing/2014/main" id="{963FEF6D-2FCF-0C77-B775-18FC8D7BAE2E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8" name="TextBox 5">
              <a:extLst>
                <a:ext uri="{FF2B5EF4-FFF2-40B4-BE49-F238E27FC236}">
                  <a16:creationId xmlns:a16="http://schemas.microsoft.com/office/drawing/2014/main" id="{5DEBA2AC-A30E-9004-8B81-BE2AE325981A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6" name="Shape 9">
            <a:extLst>
              <a:ext uri="{FF2B5EF4-FFF2-40B4-BE49-F238E27FC236}">
                <a16:creationId xmlns:a16="http://schemas.microsoft.com/office/drawing/2014/main" id="{57332C67-489D-BF81-4F78-BCF8D4684CF3}"/>
              </a:ext>
            </a:extLst>
          </p:cNvPr>
          <p:cNvSpPr/>
          <p:nvPr/>
        </p:nvSpPr>
        <p:spPr>
          <a:xfrm>
            <a:off x="6720840" y="2948940"/>
            <a:ext cx="754380" cy="75438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600" dirty="0">
              <a:latin typeface="TT Interphases" panose="020B0604020202020204" charset="0"/>
            </a:endParaRPr>
          </a:p>
        </p:txBody>
      </p:sp>
      <p:sp>
        <p:nvSpPr>
          <p:cNvPr id="29" name="Text 10">
            <a:extLst>
              <a:ext uri="{FF2B5EF4-FFF2-40B4-BE49-F238E27FC236}">
                <a16:creationId xmlns:a16="http://schemas.microsoft.com/office/drawing/2014/main" id="{4B1A1076-06F3-F4A6-0769-58172D847977}"/>
              </a:ext>
            </a:extLst>
          </p:cNvPr>
          <p:cNvSpPr/>
          <p:nvPr/>
        </p:nvSpPr>
        <p:spPr>
          <a:xfrm>
            <a:off x="6720840" y="2948940"/>
            <a:ext cx="75438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</a:rPr>
              <a:t>2</a:t>
            </a:r>
            <a:endParaRPr lang="en-US" sz="4000" dirty="0">
              <a:latin typeface="TT Interphases" panose="020B0604020202020204" charset="0"/>
            </a:endParaRPr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33655AA4-E229-4711-5526-B8253A398A99}"/>
              </a:ext>
            </a:extLst>
          </p:cNvPr>
          <p:cNvSpPr/>
          <p:nvPr/>
        </p:nvSpPr>
        <p:spPr>
          <a:xfrm>
            <a:off x="6720840" y="3909060"/>
            <a:ext cx="452628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Objetivos poco claros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8BE3D031-FD70-5166-6C45-2CD46B5AB819}"/>
              </a:ext>
            </a:extLst>
          </p:cNvPr>
          <p:cNvSpPr/>
          <p:nvPr/>
        </p:nvSpPr>
        <p:spPr>
          <a:xfrm>
            <a:off x="6720840" y="4498848"/>
            <a:ext cx="45262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87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Si el objetivo es ambiguo, el evaluador no entiende qué se quiere lograr.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38" name="Shape 14">
            <a:extLst>
              <a:ext uri="{FF2B5EF4-FFF2-40B4-BE49-F238E27FC236}">
                <a16:creationId xmlns:a16="http://schemas.microsoft.com/office/drawing/2014/main" id="{88456487-493B-26A3-9C82-157EB9FFACD6}"/>
              </a:ext>
            </a:extLst>
          </p:cNvPr>
          <p:cNvSpPr/>
          <p:nvPr/>
        </p:nvSpPr>
        <p:spPr>
          <a:xfrm>
            <a:off x="12275820" y="2948940"/>
            <a:ext cx="754380" cy="75438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600" dirty="0">
              <a:latin typeface="TT Interphases" panose="020B0604020202020204" charset="0"/>
            </a:endParaRPr>
          </a:p>
        </p:txBody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C1CA7B7B-22A2-EAD5-6F78-4537A6FCBAAC}"/>
              </a:ext>
            </a:extLst>
          </p:cNvPr>
          <p:cNvSpPr/>
          <p:nvPr/>
        </p:nvSpPr>
        <p:spPr>
          <a:xfrm>
            <a:off x="12275820" y="2948940"/>
            <a:ext cx="75438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</a:rPr>
              <a:t>3</a:t>
            </a:r>
            <a:endParaRPr lang="en-US" sz="4000" dirty="0">
              <a:latin typeface="TT Interphases" panose="020B0604020202020204" charset="0"/>
            </a:endParaRPr>
          </a:p>
        </p:txBody>
      </p:sp>
      <p:sp>
        <p:nvSpPr>
          <p:cNvPr id="44" name="Text 16">
            <a:extLst>
              <a:ext uri="{FF2B5EF4-FFF2-40B4-BE49-F238E27FC236}">
                <a16:creationId xmlns:a16="http://schemas.microsoft.com/office/drawing/2014/main" id="{34176FAF-88C4-1FD1-BD3E-5D112DAB8A03}"/>
              </a:ext>
            </a:extLst>
          </p:cNvPr>
          <p:cNvSpPr/>
          <p:nvPr/>
        </p:nvSpPr>
        <p:spPr>
          <a:xfrm>
            <a:off x="12275820" y="3909060"/>
            <a:ext cx="452628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Presupuesto sin respaldo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A2AB406A-8234-18AB-790C-799CC39ED5BD}"/>
              </a:ext>
            </a:extLst>
          </p:cNvPr>
          <p:cNvSpPr/>
          <p:nvPr/>
        </p:nvSpPr>
        <p:spPr>
          <a:xfrm>
            <a:off x="12275820" y="4498848"/>
            <a:ext cx="45262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87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Montos sin cotización generan el rechazo o la reducción del proyecto.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70" name="Text 26">
            <a:extLst>
              <a:ext uri="{FF2B5EF4-FFF2-40B4-BE49-F238E27FC236}">
                <a16:creationId xmlns:a16="http://schemas.microsoft.com/office/drawing/2014/main" id="{9FC46719-6259-E4E1-4BDC-6368179CBA6F}"/>
              </a:ext>
            </a:extLst>
          </p:cNvPr>
          <p:cNvSpPr/>
          <p:nvPr/>
        </p:nvSpPr>
        <p:spPr>
          <a:xfrm>
            <a:off x="6720840" y="7200900"/>
            <a:ext cx="452628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No leer las bases completas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72" name="Text 27">
            <a:extLst>
              <a:ext uri="{FF2B5EF4-FFF2-40B4-BE49-F238E27FC236}">
                <a16:creationId xmlns:a16="http://schemas.microsoft.com/office/drawing/2014/main" id="{8F68850E-804D-F08A-27F9-D918ED0BFB6D}"/>
              </a:ext>
            </a:extLst>
          </p:cNvPr>
          <p:cNvSpPr/>
          <p:nvPr/>
        </p:nvSpPr>
        <p:spPr>
          <a:xfrm>
            <a:off x="6720840" y="7790688"/>
            <a:ext cx="45262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87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Cada fondo tiene requisitos y plazos distintos: léelas siempre primero.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77" name="Shape 29">
            <a:extLst>
              <a:ext uri="{FF2B5EF4-FFF2-40B4-BE49-F238E27FC236}">
                <a16:creationId xmlns:a16="http://schemas.microsoft.com/office/drawing/2014/main" id="{23855794-52BB-C063-D00A-BC8C761464EF}"/>
              </a:ext>
            </a:extLst>
          </p:cNvPr>
          <p:cNvSpPr/>
          <p:nvPr/>
        </p:nvSpPr>
        <p:spPr>
          <a:xfrm>
            <a:off x="12275820" y="6240780"/>
            <a:ext cx="754380" cy="75438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600">
              <a:latin typeface="TT Interphases" panose="020B0604020202020204" charset="0"/>
            </a:endParaRPr>
          </a:p>
        </p:txBody>
      </p:sp>
      <p:sp>
        <p:nvSpPr>
          <p:cNvPr id="79" name="Text 30">
            <a:extLst>
              <a:ext uri="{FF2B5EF4-FFF2-40B4-BE49-F238E27FC236}">
                <a16:creationId xmlns:a16="http://schemas.microsoft.com/office/drawing/2014/main" id="{5BF65569-F684-9DCF-C735-2D0522B4B31D}"/>
              </a:ext>
            </a:extLst>
          </p:cNvPr>
          <p:cNvSpPr/>
          <p:nvPr/>
        </p:nvSpPr>
        <p:spPr>
          <a:xfrm>
            <a:off x="12275820" y="6240780"/>
            <a:ext cx="75438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</a:rPr>
              <a:t>6</a:t>
            </a:r>
            <a:endParaRPr lang="en-US" sz="4000" dirty="0">
              <a:latin typeface="TT Interphases" panose="020B0604020202020204" charset="0"/>
            </a:endParaRPr>
          </a:p>
        </p:txBody>
      </p:sp>
      <p:sp>
        <p:nvSpPr>
          <p:cNvPr id="81" name="Text 31">
            <a:extLst>
              <a:ext uri="{FF2B5EF4-FFF2-40B4-BE49-F238E27FC236}">
                <a16:creationId xmlns:a16="http://schemas.microsoft.com/office/drawing/2014/main" id="{5FD3CED4-46A0-6029-7663-75E335D9B0A5}"/>
              </a:ext>
            </a:extLst>
          </p:cNvPr>
          <p:cNvSpPr/>
          <p:nvPr/>
        </p:nvSpPr>
        <p:spPr>
          <a:xfrm>
            <a:off x="12275820" y="7200900"/>
            <a:ext cx="452628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No guardar respaldo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84" name="Text 32">
            <a:extLst>
              <a:ext uri="{FF2B5EF4-FFF2-40B4-BE49-F238E27FC236}">
                <a16:creationId xmlns:a16="http://schemas.microsoft.com/office/drawing/2014/main" id="{EE27A360-B30A-5AFF-6C89-56825AF592D4}"/>
              </a:ext>
            </a:extLst>
          </p:cNvPr>
          <p:cNvSpPr/>
          <p:nvPr/>
        </p:nvSpPr>
        <p:spPr>
          <a:xfrm>
            <a:off x="12275820" y="7790688"/>
            <a:ext cx="45262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87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Guarda el folio, capturas de pantalla y copia de todo lo enviado.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grpSp>
        <p:nvGrpSpPr>
          <p:cNvPr id="139" name="Group 3">
            <a:extLst>
              <a:ext uri="{FF2B5EF4-FFF2-40B4-BE49-F238E27FC236}">
                <a16:creationId xmlns:a16="http://schemas.microsoft.com/office/drawing/2014/main" id="{6C5C2398-3985-19BD-D7BB-F91BFA8382A1}"/>
              </a:ext>
            </a:extLst>
          </p:cNvPr>
          <p:cNvGrpSpPr/>
          <p:nvPr/>
        </p:nvGrpSpPr>
        <p:grpSpPr>
          <a:xfrm rot="5400000">
            <a:off x="1961792" y="4892185"/>
            <a:ext cx="2896539" cy="5202292"/>
            <a:chOff x="0" y="0"/>
            <a:chExt cx="3211166" cy="2931632"/>
          </a:xfrm>
        </p:grpSpPr>
        <p:sp>
          <p:nvSpPr>
            <p:cNvPr id="140" name="Freeform 4">
              <a:extLst>
                <a:ext uri="{FF2B5EF4-FFF2-40B4-BE49-F238E27FC236}">
                  <a16:creationId xmlns:a16="http://schemas.microsoft.com/office/drawing/2014/main" id="{48390D04-9CD9-B63D-8476-D85B2B05A5AE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41" name="TextBox 5">
              <a:extLst>
                <a:ext uri="{FF2B5EF4-FFF2-40B4-BE49-F238E27FC236}">
                  <a16:creationId xmlns:a16="http://schemas.microsoft.com/office/drawing/2014/main" id="{E94B3E05-B590-EB20-6CA9-936FF0826CBD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2" name="Shape 19">
            <a:extLst>
              <a:ext uri="{FF2B5EF4-FFF2-40B4-BE49-F238E27FC236}">
                <a16:creationId xmlns:a16="http://schemas.microsoft.com/office/drawing/2014/main" id="{84D38C5D-28A7-3C79-7FCC-3CBFD49A0CC8}"/>
              </a:ext>
            </a:extLst>
          </p:cNvPr>
          <p:cNvSpPr/>
          <p:nvPr/>
        </p:nvSpPr>
        <p:spPr>
          <a:xfrm>
            <a:off x="1165860" y="6240780"/>
            <a:ext cx="754380" cy="75438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600">
              <a:latin typeface="TT Interphases" panose="020B0604020202020204" charset="0"/>
            </a:endParaRPr>
          </a:p>
        </p:txBody>
      </p:sp>
      <p:sp>
        <p:nvSpPr>
          <p:cNvPr id="54" name="Text 20">
            <a:extLst>
              <a:ext uri="{FF2B5EF4-FFF2-40B4-BE49-F238E27FC236}">
                <a16:creationId xmlns:a16="http://schemas.microsoft.com/office/drawing/2014/main" id="{5018BAF1-BB80-AACD-A229-6F02C281F74F}"/>
              </a:ext>
            </a:extLst>
          </p:cNvPr>
          <p:cNvSpPr/>
          <p:nvPr/>
        </p:nvSpPr>
        <p:spPr>
          <a:xfrm>
            <a:off x="1165860" y="6240780"/>
            <a:ext cx="75438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</a:rPr>
              <a:t>4</a:t>
            </a:r>
            <a:endParaRPr lang="en-US" sz="4000" dirty="0">
              <a:latin typeface="TT Interphases" panose="020B0604020202020204" charset="0"/>
            </a:endParaRPr>
          </a:p>
        </p:txBody>
      </p:sp>
      <p:sp>
        <p:nvSpPr>
          <p:cNvPr id="56" name="Text 21">
            <a:extLst>
              <a:ext uri="{FF2B5EF4-FFF2-40B4-BE49-F238E27FC236}">
                <a16:creationId xmlns:a16="http://schemas.microsoft.com/office/drawing/2014/main" id="{0387AAA7-96B1-B04E-7DB3-71877B1B695B}"/>
              </a:ext>
            </a:extLst>
          </p:cNvPr>
          <p:cNvSpPr/>
          <p:nvPr/>
        </p:nvSpPr>
        <p:spPr>
          <a:xfrm>
            <a:off x="1165860" y="7200900"/>
            <a:ext cx="452628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Documentos desactualizados</a:t>
            </a:r>
            <a:endParaRPr lang="en-US" sz="2800" dirty="0">
              <a:latin typeface="TT Interphases" panose="020B0604020202020204" charset="0"/>
            </a:endParaRPr>
          </a:p>
        </p:txBody>
      </p:sp>
      <p:sp>
        <p:nvSpPr>
          <p:cNvPr id="59" name="Text 22">
            <a:extLst>
              <a:ext uri="{FF2B5EF4-FFF2-40B4-BE49-F238E27FC236}">
                <a16:creationId xmlns:a16="http://schemas.microsoft.com/office/drawing/2014/main" id="{A92EF842-FAB9-18A2-4823-76CA07442BDE}"/>
              </a:ext>
            </a:extLst>
          </p:cNvPr>
          <p:cNvSpPr/>
          <p:nvPr/>
        </p:nvSpPr>
        <p:spPr>
          <a:xfrm>
            <a:off x="1165860" y="7790688"/>
            <a:ext cx="45262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875"/>
              </a:lnSpc>
            </a:pPr>
            <a:r>
              <a:rPr lang="en-US" sz="20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Personalidad jurídica o directiva vencida invalida la postulación.</a:t>
            </a:r>
            <a:endParaRPr lang="en-US" sz="20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65" name="Shape 24">
            <a:extLst>
              <a:ext uri="{FF2B5EF4-FFF2-40B4-BE49-F238E27FC236}">
                <a16:creationId xmlns:a16="http://schemas.microsoft.com/office/drawing/2014/main" id="{D301524B-CD45-2BD8-D711-5B971E3DEB27}"/>
              </a:ext>
            </a:extLst>
          </p:cNvPr>
          <p:cNvSpPr/>
          <p:nvPr/>
        </p:nvSpPr>
        <p:spPr>
          <a:xfrm>
            <a:off x="6720840" y="6240780"/>
            <a:ext cx="754380" cy="75438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3600" dirty="0">
              <a:latin typeface="TT Interphases" panose="020B0604020202020204" charset="0"/>
            </a:endParaRPr>
          </a:p>
        </p:txBody>
      </p:sp>
      <p:sp>
        <p:nvSpPr>
          <p:cNvPr id="68" name="Text 25">
            <a:extLst>
              <a:ext uri="{FF2B5EF4-FFF2-40B4-BE49-F238E27FC236}">
                <a16:creationId xmlns:a16="http://schemas.microsoft.com/office/drawing/2014/main" id="{08772D36-CF20-66AE-2200-06A9E3A7519B}"/>
              </a:ext>
            </a:extLst>
          </p:cNvPr>
          <p:cNvSpPr/>
          <p:nvPr/>
        </p:nvSpPr>
        <p:spPr>
          <a:xfrm>
            <a:off x="6720840" y="6240780"/>
            <a:ext cx="754380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1E2761"/>
                </a:solidFill>
                <a:latin typeface="TT Interphases" panose="020B0604020202020204" charset="0"/>
                <a:ea typeface="Cambria" pitchFamily="34" charset="-122"/>
              </a:rPr>
              <a:t>5</a:t>
            </a:r>
            <a:endParaRPr lang="en-US" sz="4000" dirty="0">
              <a:latin typeface="TT Interphase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777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EEE2C-1359-FFBC-F657-A74A91C43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0AB3A05-2883-CFD8-5023-210C3C53169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9D89976-BE55-930F-21E2-CDDCD263D6F1}"/>
              </a:ext>
            </a:extLst>
          </p:cNvPr>
          <p:cNvGrpSpPr/>
          <p:nvPr/>
        </p:nvGrpSpPr>
        <p:grpSpPr>
          <a:xfrm rot="5400000">
            <a:off x="-1108566" y="-28249"/>
            <a:ext cx="12192397" cy="11131041"/>
            <a:chOff x="0" y="0"/>
            <a:chExt cx="3211166" cy="293163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4CFAD82-925F-D321-0A75-4A4E9B06D66D}"/>
                </a:ext>
              </a:extLst>
            </p:cNvPr>
            <p:cNvSpPr/>
            <p:nvPr/>
          </p:nvSpPr>
          <p:spPr>
            <a:xfrm>
              <a:off x="0" y="0"/>
              <a:ext cx="3211166" cy="2931632"/>
            </a:xfrm>
            <a:custGeom>
              <a:avLst/>
              <a:gdLst/>
              <a:ahLst/>
              <a:cxnLst/>
              <a:rect l="l" t="t" r="r" b="b"/>
              <a:pathLst>
                <a:path w="3211166" h="2931632">
                  <a:moveTo>
                    <a:pt x="17779" y="0"/>
                  </a:moveTo>
                  <a:lnTo>
                    <a:pt x="3193387" y="0"/>
                  </a:lnTo>
                  <a:cubicBezTo>
                    <a:pt x="3203206" y="0"/>
                    <a:pt x="3211166" y="7960"/>
                    <a:pt x="3211166" y="17779"/>
                  </a:cubicBezTo>
                  <a:lnTo>
                    <a:pt x="3211166" y="2913853"/>
                  </a:lnTo>
                  <a:cubicBezTo>
                    <a:pt x="3211166" y="2923672"/>
                    <a:pt x="3203206" y="2931632"/>
                    <a:pt x="3193387" y="2931632"/>
                  </a:cubicBezTo>
                  <a:lnTo>
                    <a:pt x="17779" y="2931632"/>
                  </a:lnTo>
                  <a:cubicBezTo>
                    <a:pt x="7960" y="2931632"/>
                    <a:pt x="0" y="2923672"/>
                    <a:pt x="0" y="2913853"/>
                  </a:cubicBezTo>
                  <a:lnTo>
                    <a:pt x="0" y="17779"/>
                  </a:lnTo>
                  <a:cubicBezTo>
                    <a:pt x="0" y="7960"/>
                    <a:pt x="7960" y="0"/>
                    <a:pt x="17779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78861DF-BED4-818F-9093-4792FE04CB69}"/>
                </a:ext>
              </a:extLst>
            </p:cNvPr>
            <p:cNvSpPr txBox="1"/>
            <p:nvPr/>
          </p:nvSpPr>
          <p:spPr>
            <a:xfrm>
              <a:off x="0" y="-38100"/>
              <a:ext cx="3211166" cy="29697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0475793-4A85-A9A5-6124-054EB75A3A93}"/>
              </a:ext>
            </a:extLst>
          </p:cNvPr>
          <p:cNvSpPr txBox="1"/>
          <p:nvPr/>
        </p:nvSpPr>
        <p:spPr>
          <a:xfrm>
            <a:off x="1563995" y="4475631"/>
            <a:ext cx="7279369" cy="457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1"/>
              </a:lnSpc>
            </a:pPr>
            <a:r>
              <a:rPr lang="en-US" sz="2367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.....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DFE3FB-52B7-EC75-29CA-C87468ABD352}"/>
              </a:ext>
            </a:extLst>
          </p:cNvPr>
          <p:cNvSpPr txBox="1"/>
          <p:nvPr/>
        </p:nvSpPr>
        <p:spPr>
          <a:xfrm>
            <a:off x="1563995" y="5801525"/>
            <a:ext cx="7279369" cy="1374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50"/>
              </a:lnSpc>
            </a:pPr>
            <a:r>
              <a:rPr lang="es-ES" sz="2267" b="1" i="1" dirty="0">
                <a:solidFill>
                  <a:srgbClr val="FFFFFF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Un buen proyecto social nace de un problema bien diagnosticado, se formula con objetivos claros y se postula con documentación completa y a tiempo.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61BE8FC-4706-CDCD-F4D9-3AD2BD2F382C}"/>
              </a:ext>
            </a:extLst>
          </p:cNvPr>
          <p:cNvSpPr txBox="1"/>
          <p:nvPr/>
        </p:nvSpPr>
        <p:spPr>
          <a:xfrm>
            <a:off x="1563995" y="1623653"/>
            <a:ext cx="6518388" cy="358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451"/>
              </a:lnSpc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De la idea al proyecto financiado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972A09D-B65E-F662-EF27-6A06B0DAB608}"/>
              </a:ext>
            </a:extLst>
          </p:cNvPr>
          <p:cNvSpPr txBox="1"/>
          <p:nvPr/>
        </p:nvSpPr>
        <p:spPr>
          <a:xfrm>
            <a:off x="486899" y="8059561"/>
            <a:ext cx="94335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¡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Éxito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en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 la 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formulación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 y 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postulación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 de 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los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proyectos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 de 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tu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 Junta de </a:t>
            </a:r>
            <a:r>
              <a:rPr lang="en-US" sz="2800" i="1" dirty="0" err="1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Vecinos</a:t>
            </a:r>
            <a:r>
              <a:rPr lang="en-US" sz="2800" i="1" dirty="0">
                <a:solidFill>
                  <a:schemeClr val="bg1"/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!</a:t>
            </a:r>
            <a:endParaRPr lang="en-US" sz="28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1EEFF7C-4D3B-1661-61C8-82196FE453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814" y="6021413"/>
            <a:ext cx="7525467" cy="407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03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64C4D-8E0B-2C3F-45E0-4580AC8E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E12E2CB-EDF8-EFBF-4054-C82813F7677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E27D455-8A48-1199-115C-92F22BB24AA4}"/>
              </a:ext>
            </a:extLst>
          </p:cNvPr>
          <p:cNvGrpSpPr/>
          <p:nvPr/>
        </p:nvGrpSpPr>
        <p:grpSpPr>
          <a:xfrm rot="5400000">
            <a:off x="12903936" y="-1988626"/>
            <a:ext cx="1504120" cy="7691173"/>
            <a:chOff x="0" y="0"/>
            <a:chExt cx="554768" cy="21641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4C6D72-2625-1B73-67C2-A6F7B05F8630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8B8603B-7448-3AE7-E316-156AED5E6AB9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C89A22A-1DD4-7E3C-14E9-C045E27A3DEA}"/>
              </a:ext>
            </a:extLst>
          </p:cNvPr>
          <p:cNvSpPr txBox="1"/>
          <p:nvPr/>
        </p:nvSpPr>
        <p:spPr>
          <a:xfrm>
            <a:off x="10107247" y="1558991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Demostrar que los recursos se destinaron al fin que se comprometió en el proyecto.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90CC183-BE31-1AC8-1DD2-1B986931E941}"/>
              </a:ext>
            </a:extLst>
          </p:cNvPr>
          <p:cNvGrpSpPr/>
          <p:nvPr/>
        </p:nvGrpSpPr>
        <p:grpSpPr>
          <a:xfrm>
            <a:off x="11857855" y="693390"/>
            <a:ext cx="3596284" cy="658178"/>
            <a:chOff x="0" y="0"/>
            <a:chExt cx="2220569" cy="4064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CE70525-5D6E-B24F-594F-BB63F0D0850D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2A43E0D-A716-AED7-C1EB-093C7434DB16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5C533AEA-C125-F161-7EE5-6DA17603162C}"/>
              </a:ext>
            </a:extLst>
          </p:cNvPr>
          <p:cNvSpPr txBox="1"/>
          <p:nvPr/>
        </p:nvSpPr>
        <p:spPr>
          <a:xfrm>
            <a:off x="11978125" y="729117"/>
            <a:ext cx="334050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Rendir es informar y justificar</a:t>
            </a:r>
            <a:endParaRPr lang="en-US" sz="2000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E9F47F6-1C27-37ED-0A31-EBA49D83D17B}"/>
              </a:ext>
            </a:extLst>
          </p:cNvPr>
          <p:cNvGrpSpPr/>
          <p:nvPr/>
        </p:nvGrpSpPr>
        <p:grpSpPr>
          <a:xfrm rot="5400000">
            <a:off x="-1766672" y="254694"/>
            <a:ext cx="11850027" cy="9472459"/>
            <a:chOff x="0" y="0"/>
            <a:chExt cx="3120995" cy="249480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FCD4AB3-AF97-77D1-173C-136CC7FE3D7E}"/>
                </a:ext>
              </a:extLst>
            </p:cNvPr>
            <p:cNvSpPr/>
            <p:nvPr/>
          </p:nvSpPr>
          <p:spPr>
            <a:xfrm>
              <a:off x="0" y="0"/>
              <a:ext cx="3120995" cy="2494804"/>
            </a:xfrm>
            <a:custGeom>
              <a:avLst/>
              <a:gdLst/>
              <a:ahLst/>
              <a:cxnLst/>
              <a:rect l="l" t="t" r="r" b="b"/>
              <a:pathLst>
                <a:path w="3120995" h="2494804">
                  <a:moveTo>
                    <a:pt x="18293" y="0"/>
                  </a:moveTo>
                  <a:lnTo>
                    <a:pt x="3102702" y="0"/>
                  </a:lnTo>
                  <a:cubicBezTo>
                    <a:pt x="3107553" y="0"/>
                    <a:pt x="3112206" y="1927"/>
                    <a:pt x="3115637" y="5358"/>
                  </a:cubicBezTo>
                  <a:cubicBezTo>
                    <a:pt x="3119068" y="8789"/>
                    <a:pt x="3120995" y="13441"/>
                    <a:pt x="3120995" y="18293"/>
                  </a:cubicBezTo>
                  <a:lnTo>
                    <a:pt x="3120995" y="2476511"/>
                  </a:lnTo>
                  <a:cubicBezTo>
                    <a:pt x="3120995" y="2486614"/>
                    <a:pt x="3112805" y="2494804"/>
                    <a:pt x="3102702" y="2494804"/>
                  </a:cubicBezTo>
                  <a:lnTo>
                    <a:pt x="18293" y="2494804"/>
                  </a:lnTo>
                  <a:cubicBezTo>
                    <a:pt x="13441" y="2494804"/>
                    <a:pt x="8789" y="2492877"/>
                    <a:pt x="5358" y="2489446"/>
                  </a:cubicBezTo>
                  <a:cubicBezTo>
                    <a:pt x="1927" y="2486015"/>
                    <a:pt x="0" y="2481362"/>
                    <a:pt x="0" y="2476511"/>
                  </a:cubicBezTo>
                  <a:lnTo>
                    <a:pt x="0" y="18293"/>
                  </a:lnTo>
                  <a:cubicBezTo>
                    <a:pt x="0" y="8190"/>
                    <a:pt x="8190" y="0"/>
                    <a:pt x="18293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984778C8-FFFA-2C50-C1BA-97A3E322E717}"/>
                </a:ext>
              </a:extLst>
            </p:cNvPr>
            <p:cNvSpPr txBox="1"/>
            <p:nvPr/>
          </p:nvSpPr>
          <p:spPr>
            <a:xfrm>
              <a:off x="0" y="-38100"/>
              <a:ext cx="3120995" cy="2532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EC1B84C4-389E-3CED-8A33-0A3861F5C457}"/>
              </a:ext>
            </a:extLst>
          </p:cNvPr>
          <p:cNvSpPr txBox="1"/>
          <p:nvPr/>
        </p:nvSpPr>
        <p:spPr>
          <a:xfrm>
            <a:off x="1028700" y="1257010"/>
            <a:ext cx="7273360" cy="358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Rendir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cuentas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, ¿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qué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significa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?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88693850-6C87-34C8-4E31-2C425F6906D7}"/>
              </a:ext>
            </a:extLst>
          </p:cNvPr>
          <p:cNvSpPr txBox="1"/>
          <p:nvPr/>
        </p:nvSpPr>
        <p:spPr>
          <a:xfrm>
            <a:off x="1028700" y="5446061"/>
            <a:ext cx="6736179" cy="141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1"/>
              </a:lnSpc>
            </a:pP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Todo dinero público entregado a una organización genera la obligación de justificar en qué se usó. No depende del monto ni del fondo.</a:t>
            </a: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32" name="Group 3">
            <a:extLst>
              <a:ext uri="{FF2B5EF4-FFF2-40B4-BE49-F238E27FC236}">
                <a16:creationId xmlns:a16="http://schemas.microsoft.com/office/drawing/2014/main" id="{610CA4A3-E2D1-4439-E7E5-EC1D98B4D665}"/>
              </a:ext>
            </a:extLst>
          </p:cNvPr>
          <p:cNvGrpSpPr/>
          <p:nvPr/>
        </p:nvGrpSpPr>
        <p:grpSpPr>
          <a:xfrm rot="5400000">
            <a:off x="12758357" y="552676"/>
            <a:ext cx="1795278" cy="7691173"/>
            <a:chOff x="0" y="0"/>
            <a:chExt cx="554768" cy="2164183"/>
          </a:xfrm>
        </p:grpSpPr>
        <p:sp>
          <p:nvSpPr>
            <p:cNvPr id="33" name="Freeform 4">
              <a:extLst>
                <a:ext uri="{FF2B5EF4-FFF2-40B4-BE49-F238E27FC236}">
                  <a16:creationId xmlns:a16="http://schemas.microsoft.com/office/drawing/2014/main" id="{417C53BB-37CA-2EE9-9B3A-772F8F7045E9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4" name="TextBox 5">
              <a:extLst>
                <a:ext uri="{FF2B5EF4-FFF2-40B4-BE49-F238E27FC236}">
                  <a16:creationId xmlns:a16="http://schemas.microsoft.com/office/drawing/2014/main" id="{710DF5AF-5FF6-1E38-F16E-F5232C8C2588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35" name="TextBox 9">
            <a:extLst>
              <a:ext uri="{FF2B5EF4-FFF2-40B4-BE49-F238E27FC236}">
                <a16:creationId xmlns:a16="http://schemas.microsoft.com/office/drawing/2014/main" id="{08310FC8-2725-CEEA-817B-03329B406856}"/>
              </a:ext>
            </a:extLst>
          </p:cNvPr>
          <p:cNvSpPr txBox="1"/>
          <p:nvPr/>
        </p:nvSpPr>
        <p:spPr>
          <a:xfrm>
            <a:off x="10107247" y="3954714"/>
            <a:ext cx="7173523" cy="1158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El municipio, el ministerio o el gobierno regional según el fondo. La Contraloría fiscaliza y no recibe la rendición directamente.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36" name="Group 11">
            <a:extLst>
              <a:ext uri="{FF2B5EF4-FFF2-40B4-BE49-F238E27FC236}">
                <a16:creationId xmlns:a16="http://schemas.microsoft.com/office/drawing/2014/main" id="{B1D3C23D-1EDB-CB8D-CAA8-EE12C8DE5743}"/>
              </a:ext>
            </a:extLst>
          </p:cNvPr>
          <p:cNvGrpSpPr/>
          <p:nvPr/>
        </p:nvGrpSpPr>
        <p:grpSpPr>
          <a:xfrm>
            <a:off x="11857855" y="3089113"/>
            <a:ext cx="3596284" cy="658178"/>
            <a:chOff x="0" y="0"/>
            <a:chExt cx="2220569" cy="406400"/>
          </a:xfrm>
        </p:grpSpPr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24C6D200-66FF-F5F9-CD9D-8C202D0F4458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8" name="TextBox 13">
              <a:extLst>
                <a:ext uri="{FF2B5EF4-FFF2-40B4-BE49-F238E27FC236}">
                  <a16:creationId xmlns:a16="http://schemas.microsoft.com/office/drawing/2014/main" id="{DC099734-8F12-749F-3222-3F47582BACA9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39" name="TextBox 17">
            <a:extLst>
              <a:ext uri="{FF2B5EF4-FFF2-40B4-BE49-F238E27FC236}">
                <a16:creationId xmlns:a16="http://schemas.microsoft.com/office/drawing/2014/main" id="{3DBE304B-3A78-2256-024F-47E585D18D0F}"/>
              </a:ext>
            </a:extLst>
          </p:cNvPr>
          <p:cNvSpPr txBox="1"/>
          <p:nvPr/>
        </p:nvSpPr>
        <p:spPr>
          <a:xfrm>
            <a:off x="12325063" y="3110425"/>
            <a:ext cx="273789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Se rinde ante quien entregó el dinero</a:t>
            </a:r>
            <a:endParaRPr lang="en-US" sz="2000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  <p:grpSp>
        <p:nvGrpSpPr>
          <p:cNvPr id="48" name="Group 3">
            <a:extLst>
              <a:ext uri="{FF2B5EF4-FFF2-40B4-BE49-F238E27FC236}">
                <a16:creationId xmlns:a16="http://schemas.microsoft.com/office/drawing/2014/main" id="{28AE7F39-FA80-1783-361F-2C7C807B195F}"/>
              </a:ext>
            </a:extLst>
          </p:cNvPr>
          <p:cNvGrpSpPr/>
          <p:nvPr/>
        </p:nvGrpSpPr>
        <p:grpSpPr>
          <a:xfrm rot="5400000">
            <a:off x="12919175" y="2757099"/>
            <a:ext cx="1504120" cy="7691173"/>
            <a:chOff x="0" y="0"/>
            <a:chExt cx="554768" cy="2164183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8575DCE4-3A77-A03D-49E5-A8E214FE71EB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50" name="TextBox 5">
              <a:extLst>
                <a:ext uri="{FF2B5EF4-FFF2-40B4-BE49-F238E27FC236}">
                  <a16:creationId xmlns:a16="http://schemas.microsoft.com/office/drawing/2014/main" id="{25F7C34B-13BC-7E02-4C9D-6EB1962DC433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1" name="TextBox 9">
            <a:extLst>
              <a:ext uri="{FF2B5EF4-FFF2-40B4-BE49-F238E27FC236}">
                <a16:creationId xmlns:a16="http://schemas.microsoft.com/office/drawing/2014/main" id="{942DB382-2FA9-B313-1FC6-BDFD754AD35D}"/>
              </a:ext>
            </a:extLst>
          </p:cNvPr>
          <p:cNvSpPr txBox="1"/>
          <p:nvPr/>
        </p:nvSpPr>
        <p:spPr>
          <a:xfrm>
            <a:off x="10122486" y="6304716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Los gastos por un lado y el cumplimiento de lo prometido por el otro. Ambas cosas se exigen.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52" name="Group 11">
            <a:extLst>
              <a:ext uri="{FF2B5EF4-FFF2-40B4-BE49-F238E27FC236}">
                <a16:creationId xmlns:a16="http://schemas.microsoft.com/office/drawing/2014/main" id="{65C181AC-C9FC-A313-33F0-671AB80EA7EB}"/>
              </a:ext>
            </a:extLst>
          </p:cNvPr>
          <p:cNvGrpSpPr/>
          <p:nvPr/>
        </p:nvGrpSpPr>
        <p:grpSpPr>
          <a:xfrm>
            <a:off x="11873094" y="5439115"/>
            <a:ext cx="3596284" cy="658178"/>
            <a:chOff x="0" y="0"/>
            <a:chExt cx="2220569" cy="406400"/>
          </a:xfrm>
        </p:grpSpPr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5C7C420D-69C2-E5AB-6497-A084C8B720CE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4" name="TextBox 13">
              <a:extLst>
                <a:ext uri="{FF2B5EF4-FFF2-40B4-BE49-F238E27FC236}">
                  <a16:creationId xmlns:a16="http://schemas.microsoft.com/office/drawing/2014/main" id="{7F43D49D-F34D-643E-52FD-EB2284630325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5" name="TextBox 17">
            <a:extLst>
              <a:ext uri="{FF2B5EF4-FFF2-40B4-BE49-F238E27FC236}">
                <a16:creationId xmlns:a16="http://schemas.microsoft.com/office/drawing/2014/main" id="{8300C377-DC7F-9241-3F99-340AD59B64EA}"/>
              </a:ext>
            </a:extLst>
          </p:cNvPr>
          <p:cNvSpPr txBox="1"/>
          <p:nvPr/>
        </p:nvSpPr>
        <p:spPr>
          <a:xfrm>
            <a:off x="12115800" y="5506605"/>
            <a:ext cx="296239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CL" sz="2000" dirty="0">
                <a:latin typeface="Muli Ultra-Bold" panose="020B0604020202020204" charset="0"/>
              </a:rPr>
              <a:t>Se rinde el dinero y también las actividades </a:t>
            </a:r>
            <a:endParaRPr lang="en-US" sz="2000" dirty="0">
              <a:solidFill>
                <a:srgbClr val="000A1F"/>
              </a:solidFill>
              <a:latin typeface="Muli Ultra-Bold" panose="020B0604020202020204" charset="0"/>
              <a:ea typeface="Muli Ultra-Bold"/>
              <a:cs typeface="Muli Ultra-Bold"/>
              <a:sym typeface="Muli Ultra-Bold"/>
            </a:endParaRPr>
          </a:p>
        </p:txBody>
      </p:sp>
      <p:grpSp>
        <p:nvGrpSpPr>
          <p:cNvPr id="56" name="Group 3">
            <a:extLst>
              <a:ext uri="{FF2B5EF4-FFF2-40B4-BE49-F238E27FC236}">
                <a16:creationId xmlns:a16="http://schemas.microsoft.com/office/drawing/2014/main" id="{FF812C06-2863-DDEB-EFB7-B4B15B285D6D}"/>
              </a:ext>
            </a:extLst>
          </p:cNvPr>
          <p:cNvGrpSpPr/>
          <p:nvPr/>
        </p:nvGrpSpPr>
        <p:grpSpPr>
          <a:xfrm rot="5400000">
            <a:off x="12919176" y="5091094"/>
            <a:ext cx="1504120" cy="7691173"/>
            <a:chOff x="0" y="0"/>
            <a:chExt cx="554768" cy="2164183"/>
          </a:xfrm>
        </p:grpSpPr>
        <p:sp>
          <p:nvSpPr>
            <p:cNvPr id="57" name="Freeform 4">
              <a:extLst>
                <a:ext uri="{FF2B5EF4-FFF2-40B4-BE49-F238E27FC236}">
                  <a16:creationId xmlns:a16="http://schemas.microsoft.com/office/drawing/2014/main" id="{FDC2A0C9-B28C-991D-E988-A6C9E6D0151D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8" name="TextBox 5">
              <a:extLst>
                <a:ext uri="{FF2B5EF4-FFF2-40B4-BE49-F238E27FC236}">
                  <a16:creationId xmlns:a16="http://schemas.microsoft.com/office/drawing/2014/main" id="{D5F9B615-6318-FEEF-9E66-E88D2DC94BA8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9" name="TextBox 9">
            <a:extLst>
              <a:ext uri="{FF2B5EF4-FFF2-40B4-BE49-F238E27FC236}">
                <a16:creationId xmlns:a16="http://schemas.microsoft.com/office/drawing/2014/main" id="{D38CE322-783E-24E4-CF9C-0023F6157D5C}"/>
              </a:ext>
            </a:extLst>
          </p:cNvPr>
          <p:cNvSpPr txBox="1"/>
          <p:nvPr/>
        </p:nvSpPr>
        <p:spPr>
          <a:xfrm>
            <a:off x="10122487" y="8638711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Desde que el dinero ingresa a la cuenta de la organización, la directiva es responsable de él.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60" name="Group 11">
            <a:extLst>
              <a:ext uri="{FF2B5EF4-FFF2-40B4-BE49-F238E27FC236}">
                <a16:creationId xmlns:a16="http://schemas.microsoft.com/office/drawing/2014/main" id="{24488D51-BA48-C04B-9D3D-AA39E8883582}"/>
              </a:ext>
            </a:extLst>
          </p:cNvPr>
          <p:cNvGrpSpPr/>
          <p:nvPr/>
        </p:nvGrpSpPr>
        <p:grpSpPr>
          <a:xfrm>
            <a:off x="11873095" y="7773110"/>
            <a:ext cx="3596284" cy="658178"/>
            <a:chOff x="0" y="0"/>
            <a:chExt cx="2220569" cy="406400"/>
          </a:xfrm>
        </p:grpSpPr>
        <p:sp>
          <p:nvSpPr>
            <p:cNvPr id="61" name="Freeform 12">
              <a:extLst>
                <a:ext uri="{FF2B5EF4-FFF2-40B4-BE49-F238E27FC236}">
                  <a16:creationId xmlns:a16="http://schemas.microsoft.com/office/drawing/2014/main" id="{B5EBDA94-A3D8-CBAD-9A71-38BDE589BA42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2" name="TextBox 13">
              <a:extLst>
                <a:ext uri="{FF2B5EF4-FFF2-40B4-BE49-F238E27FC236}">
                  <a16:creationId xmlns:a16="http://schemas.microsoft.com/office/drawing/2014/main" id="{C1884F8E-2D5D-6724-238E-C686BE61FE7E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3" name="TextBox 17">
            <a:extLst>
              <a:ext uri="{FF2B5EF4-FFF2-40B4-BE49-F238E27FC236}">
                <a16:creationId xmlns:a16="http://schemas.microsoft.com/office/drawing/2014/main" id="{C058FF7E-BB20-51FC-283A-AA61D3780088}"/>
              </a:ext>
            </a:extLst>
          </p:cNvPr>
          <p:cNvSpPr txBox="1"/>
          <p:nvPr/>
        </p:nvSpPr>
        <p:spPr>
          <a:xfrm>
            <a:off x="12340304" y="7840600"/>
            <a:ext cx="273789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La obligación nace con la transferencia</a:t>
            </a:r>
            <a:endParaRPr lang="en-US" sz="2000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1873428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DB687-8111-377F-33CF-608DADDF2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EA8F836-E9DA-C959-F805-C9A503C8DA4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5" r="-22115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C440C93-B531-32DA-3815-B1582740929A}"/>
              </a:ext>
            </a:extLst>
          </p:cNvPr>
          <p:cNvGrpSpPr/>
          <p:nvPr/>
        </p:nvGrpSpPr>
        <p:grpSpPr>
          <a:xfrm rot="5400000">
            <a:off x="12903936" y="-1988626"/>
            <a:ext cx="1504120" cy="7691173"/>
            <a:chOff x="0" y="0"/>
            <a:chExt cx="554768" cy="21641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A81A68-4B6F-4FAC-992F-5A613663B900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A71E791-87EC-9F38-8FD9-F4745F69A970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BE1825E5-C964-778B-2C45-4B87BEFC39B2}"/>
              </a:ext>
            </a:extLst>
          </p:cNvPr>
          <p:cNvSpPr txBox="1"/>
          <p:nvPr/>
        </p:nvSpPr>
        <p:spPr>
          <a:xfrm>
            <a:off x="10107247" y="1558991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Solo lo aprobado en el presupuesto del proyecto. Un ítem no autorizado es un gasto rechazado.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06E7689-0239-29D1-16C0-436D17518E6D}"/>
              </a:ext>
            </a:extLst>
          </p:cNvPr>
          <p:cNvGrpSpPr/>
          <p:nvPr/>
        </p:nvGrpSpPr>
        <p:grpSpPr>
          <a:xfrm>
            <a:off x="11857855" y="693390"/>
            <a:ext cx="3596284" cy="658178"/>
            <a:chOff x="0" y="0"/>
            <a:chExt cx="2220569" cy="4064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236FAB7-5204-F615-E2FC-3EC203713C06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05B9155-272A-C6C2-D3A0-3C219D4C2509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5E824949-2650-AD95-6A93-9F69F2593B8E}"/>
              </a:ext>
            </a:extLst>
          </p:cNvPr>
          <p:cNvSpPr txBox="1"/>
          <p:nvPr/>
        </p:nvSpPr>
        <p:spPr>
          <a:xfrm>
            <a:off x="12000984" y="836277"/>
            <a:ext cx="3340501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¿Qué se puede comprar?</a:t>
            </a:r>
            <a:endParaRPr lang="en-US" sz="2000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55BE78D2-7724-8819-5CBA-CB29F9DAF93F}"/>
              </a:ext>
            </a:extLst>
          </p:cNvPr>
          <p:cNvGrpSpPr/>
          <p:nvPr/>
        </p:nvGrpSpPr>
        <p:grpSpPr>
          <a:xfrm rot="5400000">
            <a:off x="-1766672" y="254694"/>
            <a:ext cx="11850027" cy="9472459"/>
            <a:chOff x="0" y="0"/>
            <a:chExt cx="3120995" cy="249480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B51A21A4-1490-FF68-5069-FC0B63227D02}"/>
                </a:ext>
              </a:extLst>
            </p:cNvPr>
            <p:cNvSpPr/>
            <p:nvPr/>
          </p:nvSpPr>
          <p:spPr>
            <a:xfrm>
              <a:off x="0" y="0"/>
              <a:ext cx="3120995" cy="2494804"/>
            </a:xfrm>
            <a:custGeom>
              <a:avLst/>
              <a:gdLst/>
              <a:ahLst/>
              <a:cxnLst/>
              <a:rect l="l" t="t" r="r" b="b"/>
              <a:pathLst>
                <a:path w="3120995" h="2494804">
                  <a:moveTo>
                    <a:pt x="18293" y="0"/>
                  </a:moveTo>
                  <a:lnTo>
                    <a:pt x="3102702" y="0"/>
                  </a:lnTo>
                  <a:cubicBezTo>
                    <a:pt x="3107553" y="0"/>
                    <a:pt x="3112206" y="1927"/>
                    <a:pt x="3115637" y="5358"/>
                  </a:cubicBezTo>
                  <a:cubicBezTo>
                    <a:pt x="3119068" y="8789"/>
                    <a:pt x="3120995" y="13441"/>
                    <a:pt x="3120995" y="18293"/>
                  </a:cubicBezTo>
                  <a:lnTo>
                    <a:pt x="3120995" y="2476511"/>
                  </a:lnTo>
                  <a:cubicBezTo>
                    <a:pt x="3120995" y="2486614"/>
                    <a:pt x="3112805" y="2494804"/>
                    <a:pt x="3102702" y="2494804"/>
                  </a:cubicBezTo>
                  <a:lnTo>
                    <a:pt x="18293" y="2494804"/>
                  </a:lnTo>
                  <a:cubicBezTo>
                    <a:pt x="13441" y="2494804"/>
                    <a:pt x="8789" y="2492877"/>
                    <a:pt x="5358" y="2489446"/>
                  </a:cubicBezTo>
                  <a:cubicBezTo>
                    <a:pt x="1927" y="2486015"/>
                    <a:pt x="0" y="2481362"/>
                    <a:pt x="0" y="2476511"/>
                  </a:cubicBezTo>
                  <a:lnTo>
                    <a:pt x="0" y="18293"/>
                  </a:lnTo>
                  <a:cubicBezTo>
                    <a:pt x="0" y="8190"/>
                    <a:pt x="8190" y="0"/>
                    <a:pt x="18293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F35580C9-6982-4899-93DB-1118DCC6E588}"/>
                </a:ext>
              </a:extLst>
            </p:cNvPr>
            <p:cNvSpPr txBox="1"/>
            <p:nvPr/>
          </p:nvSpPr>
          <p:spPr>
            <a:xfrm>
              <a:off x="0" y="-38100"/>
              <a:ext cx="3120995" cy="2532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28B49FC1-B4F7-D5B1-0CAD-F764B3304397}"/>
              </a:ext>
            </a:extLst>
          </p:cNvPr>
          <p:cNvSpPr txBox="1"/>
          <p:nvPr/>
        </p:nvSpPr>
        <p:spPr>
          <a:xfrm>
            <a:off x="1028700" y="1257010"/>
            <a:ext cx="7273360" cy="358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El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convenio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es el manual de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rendición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EEC1E7AD-048E-ECEB-9941-11157488CA7F}"/>
              </a:ext>
            </a:extLst>
          </p:cNvPr>
          <p:cNvSpPr txBox="1"/>
          <p:nvPr/>
        </p:nvSpPr>
        <p:spPr>
          <a:xfrm>
            <a:off x="1028700" y="5446061"/>
            <a:ext cx="6736179" cy="141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1"/>
              </a:lnSpc>
            </a:pP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Antes de gastar el primer peso, la directiva debe tener respuesta a cuatro preguntas que están todas en el convenio u acto administrativo.</a:t>
            </a: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32" name="Group 3">
            <a:extLst>
              <a:ext uri="{FF2B5EF4-FFF2-40B4-BE49-F238E27FC236}">
                <a16:creationId xmlns:a16="http://schemas.microsoft.com/office/drawing/2014/main" id="{AC172C65-ED2B-0ABD-0C7A-706FEBDCD077}"/>
              </a:ext>
            </a:extLst>
          </p:cNvPr>
          <p:cNvGrpSpPr/>
          <p:nvPr/>
        </p:nvGrpSpPr>
        <p:grpSpPr>
          <a:xfrm rot="5400000">
            <a:off x="12563713" y="637155"/>
            <a:ext cx="2184564" cy="7691173"/>
            <a:chOff x="0" y="0"/>
            <a:chExt cx="554768" cy="2164183"/>
          </a:xfrm>
        </p:grpSpPr>
        <p:sp>
          <p:nvSpPr>
            <p:cNvPr id="33" name="Freeform 4">
              <a:extLst>
                <a:ext uri="{FF2B5EF4-FFF2-40B4-BE49-F238E27FC236}">
                  <a16:creationId xmlns:a16="http://schemas.microsoft.com/office/drawing/2014/main" id="{6A29B919-6EC6-6FCA-9429-830C36EDED64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4" name="TextBox 5">
              <a:extLst>
                <a:ext uri="{FF2B5EF4-FFF2-40B4-BE49-F238E27FC236}">
                  <a16:creationId xmlns:a16="http://schemas.microsoft.com/office/drawing/2014/main" id="{71629918-E12F-0894-5F0C-1E51201EF576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35" name="TextBox 9">
            <a:extLst>
              <a:ext uri="{FF2B5EF4-FFF2-40B4-BE49-F238E27FC236}">
                <a16:creationId xmlns:a16="http://schemas.microsoft.com/office/drawing/2014/main" id="{61FDC098-28FA-8701-54FE-A2DD2DF0F7F1}"/>
              </a:ext>
            </a:extLst>
          </p:cNvPr>
          <p:cNvSpPr txBox="1"/>
          <p:nvPr/>
        </p:nvSpPr>
        <p:spPr>
          <a:xfrm>
            <a:off x="10107247" y="3772934"/>
            <a:ext cx="7173523" cy="1556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Solo se aceptan los desembolsos posteriores a la total tramitación del acto administrativo que ordena la transferencia. Comprar con anticipación es la falta más común y la más difícil de reparar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36" name="Group 11">
            <a:extLst>
              <a:ext uri="{FF2B5EF4-FFF2-40B4-BE49-F238E27FC236}">
                <a16:creationId xmlns:a16="http://schemas.microsoft.com/office/drawing/2014/main" id="{9D6CD9C4-C8AB-49B9-8BC7-5D5CDD9E0A5D}"/>
              </a:ext>
            </a:extLst>
          </p:cNvPr>
          <p:cNvGrpSpPr/>
          <p:nvPr/>
        </p:nvGrpSpPr>
        <p:grpSpPr>
          <a:xfrm>
            <a:off x="11857855" y="2978950"/>
            <a:ext cx="3596284" cy="658178"/>
            <a:chOff x="0" y="0"/>
            <a:chExt cx="2220569" cy="406400"/>
          </a:xfrm>
        </p:grpSpPr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A764093B-9196-6E58-A278-89039AAD9E0C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8" name="TextBox 13">
              <a:extLst>
                <a:ext uri="{FF2B5EF4-FFF2-40B4-BE49-F238E27FC236}">
                  <a16:creationId xmlns:a16="http://schemas.microsoft.com/office/drawing/2014/main" id="{5B3A1EEA-1532-EC84-4C69-B2A9E4D9C5DF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39" name="TextBox 17">
            <a:extLst>
              <a:ext uri="{FF2B5EF4-FFF2-40B4-BE49-F238E27FC236}">
                <a16:creationId xmlns:a16="http://schemas.microsoft.com/office/drawing/2014/main" id="{B4F771D1-9DDF-B368-8B83-C8C8CA54B80D}"/>
              </a:ext>
            </a:extLst>
          </p:cNvPr>
          <p:cNvSpPr txBox="1"/>
          <p:nvPr/>
        </p:nvSpPr>
        <p:spPr>
          <a:xfrm>
            <a:off x="12325063" y="3000262"/>
            <a:ext cx="273789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¿Desde cuándo se puede gastar?</a:t>
            </a:r>
            <a:endParaRPr lang="en-US" sz="2000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  <p:grpSp>
        <p:nvGrpSpPr>
          <p:cNvPr id="48" name="Group 3">
            <a:extLst>
              <a:ext uri="{FF2B5EF4-FFF2-40B4-BE49-F238E27FC236}">
                <a16:creationId xmlns:a16="http://schemas.microsoft.com/office/drawing/2014/main" id="{7F40C161-0DE1-2CF6-8CF3-4C7F80DE3E8E}"/>
              </a:ext>
            </a:extLst>
          </p:cNvPr>
          <p:cNvGrpSpPr/>
          <p:nvPr/>
        </p:nvGrpSpPr>
        <p:grpSpPr>
          <a:xfrm rot="5400000">
            <a:off x="12864621" y="3194910"/>
            <a:ext cx="1504120" cy="7691173"/>
            <a:chOff x="0" y="0"/>
            <a:chExt cx="554768" cy="2164183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228E6741-3DD0-7DEF-A340-37147D2ECB05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50" name="TextBox 5">
              <a:extLst>
                <a:ext uri="{FF2B5EF4-FFF2-40B4-BE49-F238E27FC236}">
                  <a16:creationId xmlns:a16="http://schemas.microsoft.com/office/drawing/2014/main" id="{2367C45E-3A69-2219-903D-83DF0ED10F5C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1" name="TextBox 9">
            <a:extLst>
              <a:ext uri="{FF2B5EF4-FFF2-40B4-BE49-F238E27FC236}">
                <a16:creationId xmlns:a16="http://schemas.microsoft.com/office/drawing/2014/main" id="{BDE6E6A7-E63B-CB65-3E2E-6ED926701450}"/>
              </a:ext>
            </a:extLst>
          </p:cNvPr>
          <p:cNvSpPr txBox="1"/>
          <p:nvPr/>
        </p:nvSpPr>
        <p:spPr>
          <a:xfrm>
            <a:off x="10067932" y="6742527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rendición es periódica y no solo final. Los fondos suelen exigir informes mensuales durante toda la ejecución.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52" name="Group 11">
            <a:extLst>
              <a:ext uri="{FF2B5EF4-FFF2-40B4-BE49-F238E27FC236}">
                <a16:creationId xmlns:a16="http://schemas.microsoft.com/office/drawing/2014/main" id="{3CB71C69-00C0-8251-9C52-A97DA21C7E4F}"/>
              </a:ext>
            </a:extLst>
          </p:cNvPr>
          <p:cNvGrpSpPr/>
          <p:nvPr/>
        </p:nvGrpSpPr>
        <p:grpSpPr>
          <a:xfrm>
            <a:off x="11856640" y="5913169"/>
            <a:ext cx="3596284" cy="658178"/>
            <a:chOff x="0" y="0"/>
            <a:chExt cx="2220569" cy="406400"/>
          </a:xfrm>
        </p:grpSpPr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BB637060-23E2-ADEF-52BA-B3B29C7D7503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4" name="TextBox 13">
              <a:extLst>
                <a:ext uri="{FF2B5EF4-FFF2-40B4-BE49-F238E27FC236}">
                  <a16:creationId xmlns:a16="http://schemas.microsoft.com/office/drawing/2014/main" id="{A3249558-E177-0549-03AA-0AE7F0039871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5" name="TextBox 17">
            <a:extLst>
              <a:ext uri="{FF2B5EF4-FFF2-40B4-BE49-F238E27FC236}">
                <a16:creationId xmlns:a16="http://schemas.microsoft.com/office/drawing/2014/main" id="{23A77B2A-A1B9-2A5A-D1C0-AD37C1D0837F}"/>
              </a:ext>
            </a:extLst>
          </p:cNvPr>
          <p:cNvSpPr txBox="1"/>
          <p:nvPr/>
        </p:nvSpPr>
        <p:spPr>
          <a:xfrm>
            <a:off x="12323849" y="5980659"/>
            <a:ext cx="273789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CL" sz="2000" b="1" dirty="0">
                <a:latin typeface="Muli Ultra-Bold" panose="020B0604020202020204" charset="0"/>
              </a:rPr>
              <a:t>¿Cada cuánto hay que informar?</a:t>
            </a:r>
            <a:endParaRPr lang="en-US" sz="2000" b="1" dirty="0">
              <a:solidFill>
                <a:srgbClr val="000A1F"/>
              </a:solidFill>
              <a:latin typeface="Muli Ultra-Bold" panose="020B0604020202020204" charset="0"/>
              <a:ea typeface="Muli Ultra-Bold"/>
              <a:cs typeface="Muli Ultra-Bold"/>
              <a:sym typeface="Muli Ultra-Bold"/>
            </a:endParaRPr>
          </a:p>
        </p:txBody>
      </p:sp>
      <p:grpSp>
        <p:nvGrpSpPr>
          <p:cNvPr id="56" name="Group 3">
            <a:extLst>
              <a:ext uri="{FF2B5EF4-FFF2-40B4-BE49-F238E27FC236}">
                <a16:creationId xmlns:a16="http://schemas.microsoft.com/office/drawing/2014/main" id="{DFEBD16D-7977-8539-E12D-D8A1B7E3C0FE}"/>
              </a:ext>
            </a:extLst>
          </p:cNvPr>
          <p:cNvGrpSpPr/>
          <p:nvPr/>
        </p:nvGrpSpPr>
        <p:grpSpPr>
          <a:xfrm rot="5400000">
            <a:off x="12873456" y="5362627"/>
            <a:ext cx="1504120" cy="7691173"/>
            <a:chOff x="0" y="0"/>
            <a:chExt cx="554768" cy="2164183"/>
          </a:xfrm>
        </p:grpSpPr>
        <p:sp>
          <p:nvSpPr>
            <p:cNvPr id="57" name="Freeform 4">
              <a:extLst>
                <a:ext uri="{FF2B5EF4-FFF2-40B4-BE49-F238E27FC236}">
                  <a16:creationId xmlns:a16="http://schemas.microsoft.com/office/drawing/2014/main" id="{2485D922-A0C9-756E-4EA6-97B77313F329}"/>
                </a:ext>
              </a:extLst>
            </p:cNvPr>
            <p:cNvSpPr/>
            <p:nvPr/>
          </p:nvSpPr>
          <p:spPr>
            <a:xfrm>
              <a:off x="0" y="0"/>
              <a:ext cx="554768" cy="2164183"/>
            </a:xfrm>
            <a:custGeom>
              <a:avLst/>
              <a:gdLst/>
              <a:ahLst/>
              <a:cxnLst/>
              <a:rect l="l" t="t" r="r" b="b"/>
              <a:pathLst>
                <a:path w="554768" h="2164183">
                  <a:moveTo>
                    <a:pt x="109950" y="0"/>
                  </a:moveTo>
                  <a:lnTo>
                    <a:pt x="444818" y="0"/>
                  </a:lnTo>
                  <a:cubicBezTo>
                    <a:pt x="473979" y="0"/>
                    <a:pt x="501945" y="11584"/>
                    <a:pt x="522565" y="32204"/>
                  </a:cubicBezTo>
                  <a:cubicBezTo>
                    <a:pt x="543184" y="52823"/>
                    <a:pt x="554768" y="80790"/>
                    <a:pt x="554768" y="109950"/>
                  </a:cubicBezTo>
                  <a:lnTo>
                    <a:pt x="554768" y="2054233"/>
                  </a:lnTo>
                  <a:cubicBezTo>
                    <a:pt x="554768" y="2114956"/>
                    <a:pt x="505542" y="2164183"/>
                    <a:pt x="444818" y="2164183"/>
                  </a:cubicBezTo>
                  <a:lnTo>
                    <a:pt x="109950" y="2164183"/>
                  </a:lnTo>
                  <a:cubicBezTo>
                    <a:pt x="80790" y="2164183"/>
                    <a:pt x="52823" y="2152599"/>
                    <a:pt x="32204" y="2131979"/>
                  </a:cubicBezTo>
                  <a:cubicBezTo>
                    <a:pt x="11584" y="2111359"/>
                    <a:pt x="0" y="2083393"/>
                    <a:pt x="0" y="2054233"/>
                  </a:cubicBezTo>
                  <a:lnTo>
                    <a:pt x="0" y="109950"/>
                  </a:lnTo>
                  <a:cubicBezTo>
                    <a:pt x="0" y="80790"/>
                    <a:pt x="11584" y="52823"/>
                    <a:pt x="32204" y="32204"/>
                  </a:cubicBezTo>
                  <a:cubicBezTo>
                    <a:pt x="52823" y="11584"/>
                    <a:pt x="80790" y="0"/>
                    <a:pt x="109950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8" name="TextBox 5">
              <a:extLst>
                <a:ext uri="{FF2B5EF4-FFF2-40B4-BE49-F238E27FC236}">
                  <a16:creationId xmlns:a16="http://schemas.microsoft.com/office/drawing/2014/main" id="{A6911819-7E19-183B-17BD-BB24BDD3F975}"/>
                </a:ext>
              </a:extLst>
            </p:cNvPr>
            <p:cNvSpPr txBox="1"/>
            <p:nvPr/>
          </p:nvSpPr>
          <p:spPr>
            <a:xfrm>
              <a:off x="0" y="-38100"/>
              <a:ext cx="554768" cy="2202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59" name="TextBox 9">
            <a:extLst>
              <a:ext uri="{FF2B5EF4-FFF2-40B4-BE49-F238E27FC236}">
                <a16:creationId xmlns:a16="http://schemas.microsoft.com/office/drawing/2014/main" id="{2DE6E39C-F9A2-F540-2D67-FCAB10244F43}"/>
              </a:ext>
            </a:extLst>
          </p:cNvPr>
          <p:cNvSpPr txBox="1"/>
          <p:nvPr/>
        </p:nvSpPr>
        <p:spPr>
          <a:xfrm>
            <a:off x="10076767" y="8910244"/>
            <a:ext cx="7173523" cy="760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19"/>
              </a:lnSpc>
            </a:pPr>
            <a:r>
              <a:rPr lang="es-ES" sz="212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Desde que el dinero ingresa a la cuenta de la organización, la directiva es responsable de él.</a:t>
            </a:r>
            <a:endParaRPr lang="en-US" sz="212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grpSp>
        <p:nvGrpSpPr>
          <p:cNvPr id="60" name="Group 11">
            <a:extLst>
              <a:ext uri="{FF2B5EF4-FFF2-40B4-BE49-F238E27FC236}">
                <a16:creationId xmlns:a16="http://schemas.microsoft.com/office/drawing/2014/main" id="{69A81575-5308-743F-1F4B-3D04E0051118}"/>
              </a:ext>
            </a:extLst>
          </p:cNvPr>
          <p:cNvGrpSpPr/>
          <p:nvPr/>
        </p:nvGrpSpPr>
        <p:grpSpPr>
          <a:xfrm>
            <a:off x="11827375" y="8044643"/>
            <a:ext cx="3596284" cy="658178"/>
            <a:chOff x="0" y="0"/>
            <a:chExt cx="2220569" cy="406400"/>
          </a:xfrm>
        </p:grpSpPr>
        <p:sp>
          <p:nvSpPr>
            <p:cNvPr id="61" name="Freeform 12">
              <a:extLst>
                <a:ext uri="{FF2B5EF4-FFF2-40B4-BE49-F238E27FC236}">
                  <a16:creationId xmlns:a16="http://schemas.microsoft.com/office/drawing/2014/main" id="{B7C516FD-80B1-1ADC-5CAC-B56986B723E0}"/>
                </a:ext>
              </a:extLst>
            </p:cNvPr>
            <p:cNvSpPr/>
            <p:nvPr/>
          </p:nvSpPr>
          <p:spPr>
            <a:xfrm>
              <a:off x="0" y="0"/>
              <a:ext cx="2220569" cy="406400"/>
            </a:xfrm>
            <a:custGeom>
              <a:avLst/>
              <a:gdLst/>
              <a:ahLst/>
              <a:cxnLst/>
              <a:rect l="l" t="t" r="r" b="b"/>
              <a:pathLst>
                <a:path w="2220569" h="406400">
                  <a:moveTo>
                    <a:pt x="2017369" y="0"/>
                  </a:moveTo>
                  <a:cubicBezTo>
                    <a:pt x="2129593" y="0"/>
                    <a:pt x="2220569" y="90976"/>
                    <a:pt x="2220569" y="203200"/>
                  </a:cubicBezTo>
                  <a:cubicBezTo>
                    <a:pt x="2220569" y="315424"/>
                    <a:pt x="2129593" y="406400"/>
                    <a:pt x="2017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2" name="TextBox 13">
              <a:extLst>
                <a:ext uri="{FF2B5EF4-FFF2-40B4-BE49-F238E27FC236}">
                  <a16:creationId xmlns:a16="http://schemas.microsoft.com/office/drawing/2014/main" id="{665A5F22-9104-529C-D95F-23B91B677541}"/>
                </a:ext>
              </a:extLst>
            </p:cNvPr>
            <p:cNvSpPr txBox="1"/>
            <p:nvPr/>
          </p:nvSpPr>
          <p:spPr>
            <a:xfrm>
              <a:off x="0" y="-38100"/>
              <a:ext cx="222056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3" name="TextBox 17">
            <a:extLst>
              <a:ext uri="{FF2B5EF4-FFF2-40B4-BE49-F238E27FC236}">
                <a16:creationId xmlns:a16="http://schemas.microsoft.com/office/drawing/2014/main" id="{D0573701-6033-D564-7C63-A31234A1B529}"/>
              </a:ext>
            </a:extLst>
          </p:cNvPr>
          <p:cNvSpPr txBox="1"/>
          <p:nvPr/>
        </p:nvSpPr>
        <p:spPr>
          <a:xfrm>
            <a:off x="12294584" y="8112133"/>
            <a:ext cx="273789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b="1" dirty="0">
                <a:solidFill>
                  <a:srgbClr val="000A1F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¿Qué pasa con lo que sobra?</a:t>
            </a:r>
            <a:endParaRPr lang="en-US" sz="2000" b="1" dirty="0">
              <a:solidFill>
                <a:srgbClr val="000A1F"/>
              </a:solidFill>
              <a:latin typeface="Muli Ultra-Bold"/>
              <a:ea typeface="Muli Ultra-Bold"/>
              <a:cs typeface="Muli Ultra-Bold"/>
              <a:sym typeface="Muli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842912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D48C1-A313-18AD-18AA-40CAD58AA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0544D11-D8A4-56CA-6A58-2F8021D55B22}"/>
              </a:ext>
            </a:extLst>
          </p:cNvPr>
          <p:cNvSpPr/>
          <p:nvPr/>
        </p:nvSpPr>
        <p:spPr>
          <a:xfrm>
            <a:off x="5183" y="-474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475C26E-A290-3F18-FBAE-CB6D07B8A006}"/>
              </a:ext>
            </a:extLst>
          </p:cNvPr>
          <p:cNvGrpSpPr/>
          <p:nvPr/>
        </p:nvGrpSpPr>
        <p:grpSpPr>
          <a:xfrm rot="5400000">
            <a:off x="6775220" y="-6292467"/>
            <a:ext cx="4127957" cy="131064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B24CE45-247F-C141-E9E5-956931EA7529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2BAD350-7730-A16C-7B7A-F623E4E244A9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00" name="TextBox 200"/>
          <p:cNvSpPr txBox="1"/>
          <p:nvPr/>
        </p:nvSpPr>
        <p:spPr>
          <a:xfrm>
            <a:off x="1285798" y="337000"/>
            <a:ext cx="15106800" cy="1700000"/>
          </a:xfrm>
          <a:prstGeom prst="rect">
            <a:avLst/>
          </a:prstGeom>
        </p:spPr>
        <p:txBody>
          <a:bodyPr wrap="square" lIns="0" tIns="0" rIns="0" bIns="0" rtlCol="0" anchor="ctr"/>
          <a:lstStyle/>
          <a:p>
            <a:pPr marL="0" lvl="0" indent="0" algn="ctr">
              <a:spcBef>
                <a:spcPct val="0"/>
              </a:spcBef>
            </a:pPr>
            <a:r>
              <a:rPr lang="es-CL" sz="66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Buenas prácticas </a:t>
            </a:r>
          </a:p>
          <a:p>
            <a:pPr marL="0" lvl="0" indent="0" algn="ctr">
              <a:spcBef>
                <a:spcPct val="0"/>
              </a:spcBef>
            </a:pPr>
            <a:r>
              <a:rPr lang="es-CL" sz="6600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de rendición</a:t>
            </a:r>
          </a:p>
        </p:txBody>
      </p:sp>
      <p:sp>
        <p:nvSpPr>
          <p:cNvPr id="201" name="Card 201"/>
          <p:cNvSpPr/>
          <p:nvPr/>
        </p:nvSpPr>
        <p:spPr>
          <a:xfrm>
            <a:off x="700000" y="4000000"/>
            <a:ext cx="3937000" cy="4500000"/>
          </a:xfrm>
          <a:prstGeom prst="roundRect">
            <a:avLst>
              <a:gd name="adj" fmla="val 6000"/>
            </a:avLst>
          </a:prstGeom>
          <a:solidFill>
            <a:srgbClr val="000A1F">
              <a:alpha val="60000"/>
            </a:srgbClr>
          </a:solidFill>
          <a:ln/>
        </p:spPr>
        <p:txBody>
          <a:bodyPr/>
          <a:lstStyle/>
          <a:p>
            <a:endParaRPr lang="es-CL" sz="2000">
              <a:latin typeface="TT Interphases" panose="020B0604020202020204" charset="0"/>
            </a:endParaRPr>
          </a:p>
        </p:txBody>
      </p:sp>
      <p:sp>
        <p:nvSpPr>
          <p:cNvPr id="202" name="Card 202"/>
          <p:cNvSpPr/>
          <p:nvPr/>
        </p:nvSpPr>
        <p:spPr>
          <a:xfrm>
            <a:off x="5017000" y="4000000"/>
            <a:ext cx="3937000" cy="4500000"/>
          </a:xfrm>
          <a:prstGeom prst="roundRect">
            <a:avLst>
              <a:gd name="adj" fmla="val 6000"/>
            </a:avLst>
          </a:prstGeom>
          <a:solidFill>
            <a:srgbClr val="000A1F">
              <a:alpha val="60000"/>
            </a:srgbClr>
          </a:solidFill>
          <a:ln/>
        </p:spPr>
        <p:txBody>
          <a:bodyPr/>
          <a:lstStyle/>
          <a:p>
            <a:endParaRPr lang="es-CL" sz="2000">
              <a:latin typeface="TT Interphases" panose="020B0604020202020204" charset="0"/>
            </a:endParaRPr>
          </a:p>
        </p:txBody>
      </p:sp>
      <p:sp>
        <p:nvSpPr>
          <p:cNvPr id="203" name="Card 203"/>
          <p:cNvSpPr/>
          <p:nvPr/>
        </p:nvSpPr>
        <p:spPr>
          <a:xfrm>
            <a:off x="9334000" y="4000000"/>
            <a:ext cx="3937000" cy="4500000"/>
          </a:xfrm>
          <a:prstGeom prst="roundRect">
            <a:avLst>
              <a:gd name="adj" fmla="val 6000"/>
            </a:avLst>
          </a:prstGeom>
          <a:solidFill>
            <a:srgbClr val="000A1F">
              <a:alpha val="60000"/>
            </a:srgbClr>
          </a:solidFill>
          <a:ln/>
        </p:spPr>
        <p:txBody>
          <a:bodyPr/>
          <a:lstStyle/>
          <a:p>
            <a:endParaRPr lang="es-CL" sz="2000">
              <a:latin typeface="TT Interphases" panose="020B0604020202020204" charset="0"/>
            </a:endParaRPr>
          </a:p>
        </p:txBody>
      </p:sp>
      <p:sp>
        <p:nvSpPr>
          <p:cNvPr id="204" name="Card 204"/>
          <p:cNvSpPr/>
          <p:nvPr/>
        </p:nvSpPr>
        <p:spPr>
          <a:xfrm>
            <a:off x="13651000" y="4000000"/>
            <a:ext cx="3937000" cy="4500000"/>
          </a:xfrm>
          <a:prstGeom prst="roundRect">
            <a:avLst>
              <a:gd name="adj" fmla="val 6000"/>
            </a:avLst>
          </a:prstGeom>
          <a:solidFill>
            <a:srgbClr val="000A1F">
              <a:alpha val="60000"/>
            </a:srgbClr>
          </a:solidFill>
          <a:ln/>
        </p:spPr>
        <p:txBody>
          <a:bodyPr/>
          <a:lstStyle/>
          <a:p>
            <a:endParaRPr lang="es-CL" sz="2000">
              <a:latin typeface="TT Interphases" panose="020B0604020202020204" charset="0"/>
            </a:endParaRPr>
          </a:p>
        </p:txBody>
      </p:sp>
      <p:sp>
        <p:nvSpPr>
          <p:cNvPr id="205" name="Num 205"/>
          <p:cNvSpPr/>
          <p:nvPr/>
        </p:nvSpPr>
        <p:spPr>
          <a:xfrm>
            <a:off x="2229588" y="4400000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 anchor="ctr"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1</a:t>
            </a:r>
          </a:p>
        </p:txBody>
      </p:sp>
      <p:sp>
        <p:nvSpPr>
          <p:cNvPr id="206" name="Num 206"/>
          <p:cNvSpPr/>
          <p:nvPr/>
        </p:nvSpPr>
        <p:spPr>
          <a:xfrm>
            <a:off x="6546588" y="4400000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 anchor="ctr"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2</a:t>
            </a:r>
          </a:p>
        </p:txBody>
      </p:sp>
      <p:sp>
        <p:nvSpPr>
          <p:cNvPr id="207" name="Num 207"/>
          <p:cNvSpPr/>
          <p:nvPr/>
        </p:nvSpPr>
        <p:spPr>
          <a:xfrm>
            <a:off x="10863588" y="4400000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 anchor="ctr"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3</a:t>
            </a:r>
          </a:p>
        </p:txBody>
      </p:sp>
      <p:sp>
        <p:nvSpPr>
          <p:cNvPr id="208" name="Num 208"/>
          <p:cNvSpPr/>
          <p:nvPr/>
        </p:nvSpPr>
        <p:spPr>
          <a:xfrm>
            <a:off x="15180588" y="4400000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 anchor="ctr"/>
          <a:lstStyle/>
          <a:p>
            <a:pPr algn="ctr"/>
            <a:r>
              <a:rPr lang="es-CL" sz="32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4</a:t>
            </a:r>
          </a:p>
        </p:txBody>
      </p:sp>
      <p:sp>
        <p:nvSpPr>
          <p:cNvPr id="209" name="CardText 209"/>
          <p:cNvSpPr txBox="1"/>
          <p:nvPr/>
        </p:nvSpPr>
        <p:spPr>
          <a:xfrm>
            <a:off x="960000" y="5450000"/>
            <a:ext cx="3417000" cy="2800000"/>
          </a:xfrm>
          <a:prstGeom prst="rect">
            <a:avLst/>
          </a:prstGeom>
        </p:spPr>
        <p:txBody>
          <a:bodyPr wrap="square" lIns="0" tIns="0" rIns="0" bIns="0" rtlCol="0" anchor="t"/>
          <a:lstStyle/>
          <a:p>
            <a:pPr algn="ctr"/>
            <a:r>
              <a:rPr lang="es-CL" sz="2800" b="1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Todo a nombre de la organización</a:t>
            </a:r>
          </a:p>
          <a:p>
            <a:pPr algn="ctr"/>
            <a:endParaRPr lang="es-CL" sz="1400" dirty="0">
              <a:latin typeface="TT Interphases" panose="020B0604020202020204" charset="0"/>
            </a:endParaRPr>
          </a:p>
          <a:p>
            <a:pPr algn="ctr"/>
            <a:r>
              <a:rPr lang="es-CL" sz="2000" b="0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Boletas y facturas con el nombre y el RUT de la organización, nunca de una persona.</a:t>
            </a:r>
          </a:p>
        </p:txBody>
      </p:sp>
      <p:sp>
        <p:nvSpPr>
          <p:cNvPr id="210" name="CardText 210"/>
          <p:cNvSpPr txBox="1"/>
          <p:nvPr/>
        </p:nvSpPr>
        <p:spPr>
          <a:xfrm>
            <a:off x="5277000" y="5450000"/>
            <a:ext cx="3417000" cy="2800000"/>
          </a:xfrm>
          <a:prstGeom prst="rect">
            <a:avLst/>
          </a:prstGeom>
        </p:spPr>
        <p:txBody>
          <a:bodyPr wrap="square" lIns="0" tIns="0" rIns="0" bIns="0" rtlCol="0" anchor="t"/>
          <a:lstStyle/>
          <a:p>
            <a:pPr algn="ctr"/>
            <a:r>
              <a:rPr lang="es-CL" sz="2800" b="1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Una carpeta por proyecto</a:t>
            </a:r>
          </a:p>
          <a:p>
            <a:pPr algn="ctr"/>
            <a:endParaRPr lang="es-CL" sz="1400" dirty="0">
              <a:latin typeface="TT Interphases" panose="020B0604020202020204" charset="0"/>
            </a:endParaRPr>
          </a:p>
          <a:p>
            <a:pPr algn="ctr"/>
            <a:r>
              <a:rPr lang="es-CL" sz="2000" b="0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Convenio, cotizaciones, comprobantes e informes enviados, guardados juntos y ordenados.</a:t>
            </a:r>
          </a:p>
        </p:txBody>
      </p:sp>
      <p:sp>
        <p:nvSpPr>
          <p:cNvPr id="211" name="CardText 211"/>
          <p:cNvSpPr txBox="1"/>
          <p:nvPr/>
        </p:nvSpPr>
        <p:spPr>
          <a:xfrm>
            <a:off x="9594000" y="5450000"/>
            <a:ext cx="3417000" cy="2800000"/>
          </a:xfrm>
          <a:prstGeom prst="rect">
            <a:avLst/>
          </a:prstGeom>
        </p:spPr>
        <p:txBody>
          <a:bodyPr wrap="square" lIns="0" tIns="0" rIns="0" bIns="0" rtlCol="0" anchor="t"/>
          <a:lstStyle/>
          <a:p>
            <a:pPr algn="ctr"/>
            <a:r>
              <a:rPr lang="es-CL" sz="2800" b="1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Informe siempre</a:t>
            </a:r>
          </a:p>
          <a:p>
            <a:pPr algn="ctr"/>
            <a:endParaRPr lang="es-CL" sz="1400">
              <a:latin typeface="TT Interphases" panose="020B0604020202020204" charset="0"/>
            </a:endParaRPr>
          </a:p>
          <a:p>
            <a:pPr algn="ctr"/>
            <a:r>
              <a:rPr lang="es-CL" sz="2000" b="0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También los meses sin gastos. Los cambios se piden por escrito y antes de hacerlos.</a:t>
            </a:r>
          </a:p>
        </p:txBody>
      </p:sp>
      <p:sp>
        <p:nvSpPr>
          <p:cNvPr id="212" name="CardText 212"/>
          <p:cNvSpPr txBox="1"/>
          <p:nvPr/>
        </p:nvSpPr>
        <p:spPr>
          <a:xfrm>
            <a:off x="13911000" y="5450000"/>
            <a:ext cx="3417000" cy="2800000"/>
          </a:xfrm>
          <a:prstGeom prst="rect">
            <a:avLst/>
          </a:prstGeom>
        </p:spPr>
        <p:txBody>
          <a:bodyPr wrap="square" lIns="0" tIns="0" rIns="0" bIns="0" rtlCol="0" anchor="t"/>
          <a:lstStyle/>
          <a:p>
            <a:pPr algn="ctr"/>
            <a:r>
              <a:rPr lang="es-CL" sz="2800" b="1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Rendir habilita el próximo</a:t>
            </a:r>
          </a:p>
          <a:p>
            <a:pPr algn="ctr"/>
            <a:endParaRPr lang="es-CL" sz="1400">
              <a:latin typeface="TT Interphases" panose="020B0604020202020204" charset="0"/>
            </a:endParaRPr>
          </a:p>
          <a:p>
            <a:pPr algn="ctr"/>
            <a:r>
              <a:rPr lang="es-CL" sz="2000" b="0" dirty="0">
                <a:solidFill>
                  <a:srgbClr val="FFFFFF"/>
                </a:solidFill>
                <a:latin typeface="TT Interphases" panose="020B0604020202020204" charset="0"/>
                <a:ea typeface="TT Interphases"/>
                <a:cs typeface="TT Interphases"/>
                <a:sym typeface="TT Interphases"/>
              </a:rPr>
              <a:t>Una rendición pendiente deja a la junta fuera del concurso siguiente y obliga a devolver.</a:t>
            </a:r>
          </a:p>
        </p:txBody>
      </p:sp>
    </p:spTree>
    <p:extLst>
      <p:ext uri="{BB962C8B-B14F-4D97-AF65-F5344CB8AC3E}">
        <p14:creationId xmlns:p14="http://schemas.microsoft.com/office/powerpoint/2010/main" val="2313127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5C6D6-D6B0-4E2E-A019-EC126391F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DA9A7F0-B359-28C8-DFC5-0F6F14691BE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CFA85CE-600F-E2D0-0C02-39D90E80F2C1}"/>
              </a:ext>
            </a:extLst>
          </p:cNvPr>
          <p:cNvGrpSpPr/>
          <p:nvPr/>
        </p:nvGrpSpPr>
        <p:grpSpPr>
          <a:xfrm rot="2376901">
            <a:off x="6025872" y="-1562825"/>
            <a:ext cx="13552631" cy="21642251"/>
            <a:chOff x="0" y="0"/>
            <a:chExt cx="3569417" cy="570001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8B8053E-3788-732A-9CCC-3BDAF4326A2E}"/>
                </a:ext>
              </a:extLst>
            </p:cNvPr>
            <p:cNvSpPr/>
            <p:nvPr/>
          </p:nvSpPr>
          <p:spPr>
            <a:xfrm>
              <a:off x="0" y="0"/>
              <a:ext cx="3569417" cy="5700017"/>
            </a:xfrm>
            <a:custGeom>
              <a:avLst/>
              <a:gdLst/>
              <a:ahLst/>
              <a:cxnLst/>
              <a:rect l="l" t="t" r="r" b="b"/>
              <a:pathLst>
                <a:path w="3569417" h="5700017">
                  <a:moveTo>
                    <a:pt x="0" y="0"/>
                  </a:moveTo>
                  <a:lnTo>
                    <a:pt x="3569417" y="0"/>
                  </a:lnTo>
                  <a:lnTo>
                    <a:pt x="3569417" y="5700017"/>
                  </a:lnTo>
                  <a:lnTo>
                    <a:pt x="0" y="5700017"/>
                  </a:ln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AD58597-79E2-4A54-F7E8-08309BF450EC}"/>
                </a:ext>
              </a:extLst>
            </p:cNvPr>
            <p:cNvSpPr txBox="1"/>
            <p:nvPr/>
          </p:nvSpPr>
          <p:spPr>
            <a:xfrm>
              <a:off x="0" y="-38100"/>
              <a:ext cx="3569417" cy="57381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DE8183F8-F6DA-1C6E-43FF-F7FF4968C8B1}"/>
              </a:ext>
            </a:extLst>
          </p:cNvPr>
          <p:cNvSpPr txBox="1"/>
          <p:nvPr/>
        </p:nvSpPr>
        <p:spPr>
          <a:xfrm>
            <a:off x="3195769" y="3915744"/>
            <a:ext cx="11896462" cy="239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69"/>
              </a:lnSpc>
            </a:pPr>
            <a:r>
              <a:rPr lang="en-US" sz="15378" b="1" spc="292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196438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EC7AB-17F7-41BA-364F-8DCC9E636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053742-3FC1-D0CA-88F5-A31EE9840DC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6CDCE4-2DD3-2C82-710E-FD51DB8B9C93}"/>
              </a:ext>
            </a:extLst>
          </p:cNvPr>
          <p:cNvGrpSpPr/>
          <p:nvPr/>
        </p:nvGrpSpPr>
        <p:grpSpPr>
          <a:xfrm rot="5400000">
            <a:off x="1120181" y="3917342"/>
            <a:ext cx="4742240" cy="4925202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B33AA1F-44DE-22A1-296B-BC89C33C9BAE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F39C376-D420-484E-0694-7450DA16BD2A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0CAB17B-6648-95E9-FFE5-5C8FA9B617B6}"/>
              </a:ext>
            </a:extLst>
          </p:cNvPr>
          <p:cNvGrpSpPr/>
          <p:nvPr/>
        </p:nvGrpSpPr>
        <p:grpSpPr>
          <a:xfrm rot="5400000">
            <a:off x="6772880" y="3917342"/>
            <a:ext cx="4742240" cy="4925202"/>
            <a:chOff x="0" y="0"/>
            <a:chExt cx="1248985" cy="129717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40B7D70-E38F-0D5F-DEC9-D15869270D7A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A8AC46D-FDF7-87AB-6345-0B7669B43B97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86472104-400C-312E-87B9-DAFDA0B50E6C}"/>
              </a:ext>
            </a:extLst>
          </p:cNvPr>
          <p:cNvGrpSpPr/>
          <p:nvPr/>
        </p:nvGrpSpPr>
        <p:grpSpPr>
          <a:xfrm rot="5400000">
            <a:off x="6851420" y="-5378067"/>
            <a:ext cx="4127957" cy="112776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02A8B0D-E57C-11B4-4E5A-AA920F321BB2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2682B84-1E2A-C201-1EFF-270699916802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911E34D5-C7C4-12AD-FC2D-D74F7FB06346}"/>
              </a:ext>
            </a:extLst>
          </p:cNvPr>
          <p:cNvSpPr txBox="1"/>
          <p:nvPr/>
        </p:nvSpPr>
        <p:spPr>
          <a:xfrm>
            <a:off x="1406487" y="4736211"/>
            <a:ext cx="4169629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¿Cuál es el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corazón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un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proyecto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?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BEC0B46-FF30-3608-C180-1E0A07D31139}"/>
              </a:ext>
            </a:extLst>
          </p:cNvPr>
          <p:cNvSpPr txBox="1"/>
          <p:nvPr/>
        </p:nvSpPr>
        <p:spPr>
          <a:xfrm>
            <a:off x="7059186" y="4736211"/>
            <a:ext cx="4169629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¿Para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qué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hacemos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un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proyecto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?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639F7CD-A2DB-DF04-6D3E-1031BF59D0BA}"/>
              </a:ext>
            </a:extLst>
          </p:cNvPr>
          <p:cNvSpPr txBox="1"/>
          <p:nvPr/>
        </p:nvSpPr>
        <p:spPr>
          <a:xfrm>
            <a:off x="3124200" y="513908"/>
            <a:ext cx="11658600" cy="1147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¿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Qué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es un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proyecto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?</a:t>
            </a: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64E2D5E-0A71-3298-4BEB-3705F15868FE}"/>
              </a:ext>
            </a:extLst>
          </p:cNvPr>
          <p:cNvGrpSpPr/>
          <p:nvPr/>
        </p:nvGrpSpPr>
        <p:grpSpPr>
          <a:xfrm rot="5400000">
            <a:off x="12425579" y="3917342"/>
            <a:ext cx="4742240" cy="4925202"/>
            <a:chOff x="0" y="0"/>
            <a:chExt cx="1248985" cy="129717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52EDB7E-411A-7B27-07E2-22907AEF2627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BC63AB25-223E-6590-55A0-9B72BCDCE215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4A0AD7AF-79CE-CC5C-6873-E717D349DBE1}"/>
              </a:ext>
            </a:extLst>
          </p:cNvPr>
          <p:cNvSpPr txBox="1"/>
          <p:nvPr/>
        </p:nvSpPr>
        <p:spPr>
          <a:xfrm>
            <a:off x="12711885" y="4736211"/>
            <a:ext cx="4169629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¿Para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qué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hacemos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algo?</a:t>
            </a:r>
          </a:p>
        </p:txBody>
      </p:sp>
    </p:spTree>
    <p:extLst>
      <p:ext uri="{BB962C8B-B14F-4D97-AF65-F5344CB8AC3E}">
        <p14:creationId xmlns:p14="http://schemas.microsoft.com/office/powerpoint/2010/main" val="169799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5550858" y="-5226033"/>
            <a:ext cx="7656149" cy="20739065"/>
            <a:chOff x="0" y="0"/>
            <a:chExt cx="2016434" cy="54621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16434" cy="5462141"/>
            </a:xfrm>
            <a:custGeom>
              <a:avLst/>
              <a:gdLst/>
              <a:ahLst/>
              <a:cxnLst/>
              <a:rect l="l" t="t" r="r" b="b"/>
              <a:pathLst>
                <a:path w="2016434" h="5462141">
                  <a:moveTo>
                    <a:pt x="28314" y="0"/>
                  </a:moveTo>
                  <a:lnTo>
                    <a:pt x="1988121" y="0"/>
                  </a:lnTo>
                  <a:cubicBezTo>
                    <a:pt x="1995630" y="0"/>
                    <a:pt x="2002832" y="2983"/>
                    <a:pt x="2008142" y="8293"/>
                  </a:cubicBezTo>
                  <a:cubicBezTo>
                    <a:pt x="2013452" y="13603"/>
                    <a:pt x="2016434" y="20804"/>
                    <a:pt x="2016434" y="28314"/>
                  </a:cubicBezTo>
                  <a:lnTo>
                    <a:pt x="2016434" y="5433827"/>
                  </a:lnTo>
                  <a:cubicBezTo>
                    <a:pt x="2016434" y="5441336"/>
                    <a:pt x="2013452" y="5448538"/>
                    <a:pt x="2008142" y="5453848"/>
                  </a:cubicBezTo>
                  <a:cubicBezTo>
                    <a:pt x="2002832" y="5459157"/>
                    <a:pt x="1995630" y="5462141"/>
                    <a:pt x="1988121" y="5462141"/>
                  </a:cubicBezTo>
                  <a:lnTo>
                    <a:pt x="28314" y="5462141"/>
                  </a:lnTo>
                  <a:cubicBezTo>
                    <a:pt x="20804" y="5462141"/>
                    <a:pt x="13603" y="5459157"/>
                    <a:pt x="8293" y="5453848"/>
                  </a:cubicBezTo>
                  <a:cubicBezTo>
                    <a:pt x="2983" y="5448538"/>
                    <a:pt x="0" y="5441336"/>
                    <a:pt x="0" y="5433827"/>
                  </a:cubicBezTo>
                  <a:lnTo>
                    <a:pt x="0" y="28314"/>
                  </a:lnTo>
                  <a:cubicBezTo>
                    <a:pt x="0" y="20804"/>
                    <a:pt x="2983" y="13603"/>
                    <a:pt x="8293" y="8293"/>
                  </a:cubicBezTo>
                  <a:cubicBezTo>
                    <a:pt x="13603" y="2983"/>
                    <a:pt x="20804" y="0"/>
                    <a:pt x="283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16434" cy="5500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639918" y="5143500"/>
            <a:ext cx="11478028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En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su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corazón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 un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proyecto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o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iniciativa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es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una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solución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con la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que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pretendemos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hacernos</a:t>
            </a:r>
            <a:r>
              <a:rPr lang="en-US" sz="5400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cargo de algo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31535" y="2247900"/>
            <a:ext cx="11415400" cy="1147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¿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Qué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es un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proyecto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4B1E7-DC3D-5F16-C46D-47F7F89F9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517558-0CF0-388A-5390-3F0561249251}"/>
              </a:ext>
            </a:extLst>
          </p:cNvPr>
          <p:cNvSpPr/>
          <p:nvPr/>
        </p:nvSpPr>
        <p:spPr>
          <a:xfrm>
            <a:off x="-76200" y="-22990"/>
            <a:ext cx="18388263" cy="1042428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3AC6AA9-D95B-F56D-5946-B18603FF3782}"/>
              </a:ext>
            </a:extLst>
          </p:cNvPr>
          <p:cNvGrpSpPr/>
          <p:nvPr/>
        </p:nvGrpSpPr>
        <p:grpSpPr>
          <a:xfrm rot="5400000">
            <a:off x="36597" y="5972780"/>
            <a:ext cx="4742240" cy="3886200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C152CEE-75A6-AB6E-E288-F2A0C6B977D0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8BE6D1-699A-35BC-2943-194B8809EE47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9F133AA-C8CA-7233-2793-A47EC51653C8}"/>
              </a:ext>
            </a:extLst>
          </p:cNvPr>
          <p:cNvGrpSpPr/>
          <p:nvPr/>
        </p:nvGrpSpPr>
        <p:grpSpPr>
          <a:xfrm rot="5400000">
            <a:off x="7859360" y="-72477"/>
            <a:ext cx="2277677" cy="7852136"/>
            <a:chOff x="0" y="0"/>
            <a:chExt cx="1248985" cy="129717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6E573EB-4695-AC0F-49FE-199BB530BD1A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E4B47E9-A0F7-1961-A9C1-BB9B95541CE4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C109896-95F3-2A02-DC8D-C04BB7BEE388}"/>
              </a:ext>
            </a:extLst>
          </p:cNvPr>
          <p:cNvGrpSpPr/>
          <p:nvPr/>
        </p:nvGrpSpPr>
        <p:grpSpPr>
          <a:xfrm rot="5400000">
            <a:off x="7197538" y="-6558657"/>
            <a:ext cx="4127957" cy="14020800"/>
            <a:chOff x="0" y="-445080"/>
            <a:chExt cx="1087198" cy="256885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777F64B-E6D1-166B-D074-31F23CB1F85A}"/>
                </a:ext>
              </a:extLst>
            </p:cNvPr>
            <p:cNvSpPr/>
            <p:nvPr/>
          </p:nvSpPr>
          <p:spPr>
            <a:xfrm>
              <a:off x="0" y="-445080"/>
              <a:ext cx="1087198" cy="256885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1B263C1-C021-D7C1-581F-8C1D76428380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A785E38B-1963-2640-099F-C174E79BDCA2}"/>
              </a:ext>
            </a:extLst>
          </p:cNvPr>
          <p:cNvSpPr txBox="1"/>
          <p:nvPr/>
        </p:nvSpPr>
        <p:spPr>
          <a:xfrm>
            <a:off x="921817" y="7312230"/>
            <a:ext cx="2971800" cy="2185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Tiene un </a:t>
            </a:r>
            <a:r>
              <a:rPr lang="es-ES" sz="2367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problema de origen</a:t>
            </a: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No se inventa: responde a una necesidad real del barrio.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A360D9F3-6622-8BAA-41E6-15456B7AC15A}"/>
              </a:ext>
            </a:extLst>
          </p:cNvPr>
          <p:cNvSpPr txBox="1"/>
          <p:nvPr/>
        </p:nvSpPr>
        <p:spPr>
          <a:xfrm>
            <a:off x="5759698" y="2958882"/>
            <a:ext cx="6476999" cy="1821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 proyecto social es un conjunto ordenado de actividades, con un inicio y un fin definidos, que utiliza recursos concretos para resolver un problema o mejorar una situación que afecta a una comunidad determinada</a:t>
            </a: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9C1A722-A393-33F5-5D3F-103D07AF58D4}"/>
              </a:ext>
            </a:extLst>
          </p:cNvPr>
          <p:cNvSpPr txBox="1"/>
          <p:nvPr/>
        </p:nvSpPr>
        <p:spPr>
          <a:xfrm>
            <a:off x="2251117" y="605447"/>
            <a:ext cx="14020800" cy="1147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451"/>
              </a:lnSpc>
              <a:spcBef>
                <a:spcPct val="0"/>
              </a:spcBef>
            </a:pP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¿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Qué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es un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proyecto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social?</a:t>
            </a: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17416FFD-A862-3F5C-CDD5-6D1CDCA718DA}"/>
              </a:ext>
            </a:extLst>
          </p:cNvPr>
          <p:cNvGrpSpPr/>
          <p:nvPr/>
        </p:nvGrpSpPr>
        <p:grpSpPr>
          <a:xfrm rot="5400000">
            <a:off x="4494141" y="6002859"/>
            <a:ext cx="4742240" cy="3886200"/>
            <a:chOff x="0" y="0"/>
            <a:chExt cx="1248985" cy="1297173"/>
          </a:xfrm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4D004F75-9F29-DC1F-E533-FC9C3FDF7B7A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A1E3A348-300F-8BA1-DAD7-E33C697328E3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22" name="Group 3">
            <a:extLst>
              <a:ext uri="{FF2B5EF4-FFF2-40B4-BE49-F238E27FC236}">
                <a16:creationId xmlns:a16="http://schemas.microsoft.com/office/drawing/2014/main" id="{6015BF1E-0164-F718-D794-17772F2D7C60}"/>
              </a:ext>
            </a:extLst>
          </p:cNvPr>
          <p:cNvGrpSpPr/>
          <p:nvPr/>
        </p:nvGrpSpPr>
        <p:grpSpPr>
          <a:xfrm rot="5400000">
            <a:off x="9088944" y="5972780"/>
            <a:ext cx="4742240" cy="3886200"/>
            <a:chOff x="0" y="0"/>
            <a:chExt cx="1248985" cy="1297173"/>
          </a:xfrm>
        </p:grpSpPr>
        <p:sp>
          <p:nvSpPr>
            <p:cNvPr id="23" name="Freeform 4">
              <a:extLst>
                <a:ext uri="{FF2B5EF4-FFF2-40B4-BE49-F238E27FC236}">
                  <a16:creationId xmlns:a16="http://schemas.microsoft.com/office/drawing/2014/main" id="{225A97AD-66F0-E137-0407-C22ADB388B13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4" name="TextBox 5">
              <a:extLst>
                <a:ext uri="{FF2B5EF4-FFF2-40B4-BE49-F238E27FC236}">
                  <a16:creationId xmlns:a16="http://schemas.microsoft.com/office/drawing/2014/main" id="{8E65E594-E56A-7C25-F21C-9675343772EE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25" name="Group 3">
            <a:extLst>
              <a:ext uri="{FF2B5EF4-FFF2-40B4-BE49-F238E27FC236}">
                <a16:creationId xmlns:a16="http://schemas.microsoft.com/office/drawing/2014/main" id="{B697F98D-6044-EECE-1A5A-0988BCFEC9D8}"/>
              </a:ext>
            </a:extLst>
          </p:cNvPr>
          <p:cNvGrpSpPr/>
          <p:nvPr/>
        </p:nvGrpSpPr>
        <p:grpSpPr>
          <a:xfrm rot="5400000">
            <a:off x="13569603" y="5949791"/>
            <a:ext cx="4742240" cy="3886200"/>
            <a:chOff x="0" y="0"/>
            <a:chExt cx="1248985" cy="1297173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040AB378-906A-2CE9-E6AA-B00C8E45F262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7" name="TextBox 5">
              <a:extLst>
                <a:ext uri="{FF2B5EF4-FFF2-40B4-BE49-F238E27FC236}">
                  <a16:creationId xmlns:a16="http://schemas.microsoft.com/office/drawing/2014/main" id="{508B47A0-2CC8-FDCD-7FFB-98B2F1D50630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9" name="TextBox 12">
            <a:extLst>
              <a:ext uri="{FF2B5EF4-FFF2-40B4-BE49-F238E27FC236}">
                <a16:creationId xmlns:a16="http://schemas.microsoft.com/office/drawing/2014/main" id="{2FAC728B-53DA-0029-1A7E-9A020CE70A50}"/>
              </a:ext>
            </a:extLst>
          </p:cNvPr>
          <p:cNvSpPr txBox="1"/>
          <p:nvPr/>
        </p:nvSpPr>
        <p:spPr>
          <a:xfrm>
            <a:off x="5343251" y="7393950"/>
            <a:ext cx="2983198" cy="1457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Tiene objetivos claros</a:t>
            </a: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Define qué cambio concreto se espera lograr.</a:t>
            </a: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53E54871-2F28-5769-6A74-D88F9E6EA626}"/>
              </a:ext>
            </a:extLst>
          </p:cNvPr>
          <p:cNvSpPr txBox="1"/>
          <p:nvPr/>
        </p:nvSpPr>
        <p:spPr>
          <a:xfrm>
            <a:off x="9721854" y="7393950"/>
            <a:ext cx="3476420" cy="1821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Tiene beneficiarios/as definidos/as</a:t>
            </a: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 sabe quiénes y cuántos/as vecinos/as se benefician.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D4D2B5B1-3405-F5A1-D05A-232E2505D80B}"/>
              </a:ext>
            </a:extLst>
          </p:cNvPr>
          <p:cNvSpPr txBox="1"/>
          <p:nvPr/>
        </p:nvSpPr>
        <p:spPr>
          <a:xfrm>
            <a:off x="14260848" y="7312230"/>
            <a:ext cx="3473893" cy="1821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Tiene plazo de ejecución y presupuesto</a:t>
            </a: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 ejecuta en un tiempo determinado y con recursos acotados.</a:t>
            </a:r>
          </a:p>
        </p:txBody>
      </p:sp>
      <p:sp>
        <p:nvSpPr>
          <p:cNvPr id="35" name="Shape 9">
            <a:extLst>
              <a:ext uri="{FF2B5EF4-FFF2-40B4-BE49-F238E27FC236}">
                <a16:creationId xmlns:a16="http://schemas.microsoft.com/office/drawing/2014/main" id="{81E4674F-7367-9062-F081-4F222AA56DDD}"/>
              </a:ext>
            </a:extLst>
          </p:cNvPr>
          <p:cNvSpPr/>
          <p:nvPr/>
        </p:nvSpPr>
        <p:spPr>
          <a:xfrm>
            <a:off x="2037218" y="6281601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2700" b="1" dirty="0"/>
              <a:t>1</a:t>
            </a:r>
          </a:p>
        </p:txBody>
      </p:sp>
      <p:sp>
        <p:nvSpPr>
          <p:cNvPr id="37" name="Shape 9">
            <a:extLst>
              <a:ext uri="{FF2B5EF4-FFF2-40B4-BE49-F238E27FC236}">
                <a16:creationId xmlns:a16="http://schemas.microsoft.com/office/drawing/2014/main" id="{597C74C2-F95C-B804-5A56-C3CB8BC6880D}"/>
              </a:ext>
            </a:extLst>
          </p:cNvPr>
          <p:cNvSpPr/>
          <p:nvPr/>
        </p:nvSpPr>
        <p:spPr>
          <a:xfrm>
            <a:off x="6579433" y="6281601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2700" b="1" dirty="0"/>
              <a:t>2</a:t>
            </a:r>
          </a:p>
        </p:txBody>
      </p:sp>
      <p:sp>
        <p:nvSpPr>
          <p:cNvPr id="39" name="Shape 9">
            <a:extLst>
              <a:ext uri="{FF2B5EF4-FFF2-40B4-BE49-F238E27FC236}">
                <a16:creationId xmlns:a16="http://schemas.microsoft.com/office/drawing/2014/main" id="{1C41C2FC-525B-E0E7-AD0C-8FA0B76619A0}"/>
              </a:ext>
            </a:extLst>
          </p:cNvPr>
          <p:cNvSpPr/>
          <p:nvPr/>
        </p:nvSpPr>
        <p:spPr>
          <a:xfrm>
            <a:off x="11174236" y="6369461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2700" b="1" dirty="0"/>
              <a:t>3</a:t>
            </a:r>
          </a:p>
        </p:txBody>
      </p:sp>
      <p:sp>
        <p:nvSpPr>
          <p:cNvPr id="41" name="Shape 9">
            <a:extLst>
              <a:ext uri="{FF2B5EF4-FFF2-40B4-BE49-F238E27FC236}">
                <a16:creationId xmlns:a16="http://schemas.microsoft.com/office/drawing/2014/main" id="{ACC5CB1F-1902-B62D-FCB5-D044B348D4AB}"/>
              </a:ext>
            </a:extLst>
          </p:cNvPr>
          <p:cNvSpPr/>
          <p:nvPr/>
        </p:nvSpPr>
        <p:spPr>
          <a:xfrm>
            <a:off x="15654894" y="6339382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27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92113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5502C-DBB2-5C93-9CAB-D7889E084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0F964BB-28B5-1E95-B8B8-C7FA64BF886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A93F2E8-7310-8FF3-E1C1-9D1F2BED2A4F}"/>
              </a:ext>
            </a:extLst>
          </p:cNvPr>
          <p:cNvGrpSpPr/>
          <p:nvPr/>
        </p:nvGrpSpPr>
        <p:grpSpPr>
          <a:xfrm rot="2376901">
            <a:off x="6025872" y="-1562825"/>
            <a:ext cx="13552631" cy="21642251"/>
            <a:chOff x="0" y="0"/>
            <a:chExt cx="3569417" cy="570001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CAE33E5-0508-D188-1796-81EFCF5E2FC0}"/>
                </a:ext>
              </a:extLst>
            </p:cNvPr>
            <p:cNvSpPr/>
            <p:nvPr/>
          </p:nvSpPr>
          <p:spPr>
            <a:xfrm>
              <a:off x="0" y="0"/>
              <a:ext cx="3569417" cy="5700017"/>
            </a:xfrm>
            <a:custGeom>
              <a:avLst/>
              <a:gdLst/>
              <a:ahLst/>
              <a:cxnLst/>
              <a:rect l="l" t="t" r="r" b="b"/>
              <a:pathLst>
                <a:path w="3569417" h="5700017">
                  <a:moveTo>
                    <a:pt x="0" y="0"/>
                  </a:moveTo>
                  <a:lnTo>
                    <a:pt x="3569417" y="0"/>
                  </a:lnTo>
                  <a:lnTo>
                    <a:pt x="3569417" y="5700017"/>
                  </a:lnTo>
                  <a:lnTo>
                    <a:pt x="0" y="5700017"/>
                  </a:ln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7FD1E33-F56D-287E-DA21-3C7D0957A0D8}"/>
                </a:ext>
              </a:extLst>
            </p:cNvPr>
            <p:cNvSpPr txBox="1"/>
            <p:nvPr/>
          </p:nvSpPr>
          <p:spPr>
            <a:xfrm>
              <a:off x="0" y="-38100"/>
              <a:ext cx="3569417" cy="57381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889E1AC-C657-DAAB-2709-67E98CCD7181}"/>
              </a:ext>
            </a:extLst>
          </p:cNvPr>
          <p:cNvSpPr txBox="1"/>
          <p:nvPr/>
        </p:nvSpPr>
        <p:spPr>
          <a:xfrm>
            <a:off x="3195769" y="3915744"/>
            <a:ext cx="11896462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000" b="1" spc="292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Todo </a:t>
            </a:r>
            <a:r>
              <a:rPr lang="en-US" sz="6000" b="1" spc="292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comienza</a:t>
            </a:r>
            <a:r>
              <a:rPr lang="en-US" sz="6000" b="1" spc="292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con un </a:t>
            </a:r>
            <a:r>
              <a:rPr lang="en-US" sz="9600" b="1" spc="292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problema</a:t>
            </a:r>
            <a:endParaRPr lang="en-US" sz="9600" b="1" spc="292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</p:spTree>
    <p:extLst>
      <p:ext uri="{BB962C8B-B14F-4D97-AF65-F5344CB8AC3E}">
        <p14:creationId xmlns:p14="http://schemas.microsoft.com/office/powerpoint/2010/main" val="3404078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6C068-E6BA-A4F1-8431-08A1DEF52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C71BBC4-07C1-B633-F052-73EBCE972FA0}"/>
              </a:ext>
            </a:extLst>
          </p:cNvPr>
          <p:cNvSpPr/>
          <p:nvPr/>
        </p:nvSpPr>
        <p:spPr>
          <a:xfrm>
            <a:off x="-152400" y="-4743"/>
            <a:ext cx="18445583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6E11BAA-F7F3-C4EC-8460-445EB7FB5A53}"/>
              </a:ext>
            </a:extLst>
          </p:cNvPr>
          <p:cNvGrpSpPr/>
          <p:nvPr/>
        </p:nvGrpSpPr>
        <p:grpSpPr>
          <a:xfrm rot="5400000">
            <a:off x="-268671" y="4926502"/>
            <a:ext cx="4742240" cy="4024703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284FE3E-D238-14AF-E88D-678CD80B22E6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AF02D58-3ACC-9D03-14D1-DA1A2DFEB5E2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7F34687D-27E4-ED4C-C327-3B649B6F08F6}"/>
              </a:ext>
            </a:extLst>
          </p:cNvPr>
          <p:cNvGrpSpPr/>
          <p:nvPr/>
        </p:nvGrpSpPr>
        <p:grpSpPr>
          <a:xfrm rot="5400000">
            <a:off x="6775220" y="-6292467"/>
            <a:ext cx="4127957" cy="13106401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CB3D1A5-4B20-82C5-C3B7-F2427EA3A0EC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33A46BE-EFA4-4A50-4F69-4CF766F2D158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C929E81F-43CA-0437-B385-0E64537F696C}"/>
              </a:ext>
            </a:extLst>
          </p:cNvPr>
          <p:cNvSpPr txBox="1"/>
          <p:nvPr/>
        </p:nvSpPr>
        <p:spPr>
          <a:xfrm>
            <a:off x="36799" y="6199065"/>
            <a:ext cx="4169629" cy="201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Problema</a:t>
            </a: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Una situación negativa que afecta a los vecinos </a:t>
            </a: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(</a:t>
            </a:r>
            <a:r>
              <a:rPr lang="es-ES" sz="2367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ej</a:t>
            </a: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: falta de iluminación).</a:t>
            </a:r>
          </a:p>
          <a:p>
            <a:pPr algn="ctr">
              <a:lnSpc>
                <a:spcPts val="3811"/>
              </a:lnSpc>
            </a:pP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7F4E9AE-0897-E54E-22E3-A9429676B504}"/>
              </a:ext>
            </a:extLst>
          </p:cNvPr>
          <p:cNvSpPr txBox="1"/>
          <p:nvPr/>
        </p:nvSpPr>
        <p:spPr>
          <a:xfrm>
            <a:off x="2552698" y="0"/>
            <a:ext cx="12573000" cy="2365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Todo proyecto social nace de un problema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33177EE-9766-C632-31CA-56C39DD780AD}"/>
              </a:ext>
            </a:extLst>
          </p:cNvPr>
          <p:cNvSpPr txBox="1"/>
          <p:nvPr/>
        </p:nvSpPr>
        <p:spPr>
          <a:xfrm>
            <a:off x="3058164" y="2513491"/>
            <a:ext cx="115620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Antes de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pensar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actividades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presupuesto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, hay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tener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claridad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sobre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situación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quiere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cambiar</a:t>
            </a:r>
            <a:r>
              <a:rPr lang="en-US" sz="3200" dirty="0">
                <a:solidFill>
                  <a:schemeClr val="bg1"/>
                </a:solidFill>
                <a:latin typeface="TT Interphases" panose="020B0604020202020204" charset="0"/>
                <a:ea typeface="Calibri" pitchFamily="34" charset="-122"/>
                <a:cs typeface="Calibri" pitchFamily="34" charset="-120"/>
              </a:rPr>
              <a:t>.</a:t>
            </a:r>
            <a:endParaRPr lang="en-US" sz="3200" dirty="0">
              <a:solidFill>
                <a:schemeClr val="bg1"/>
              </a:solidFill>
              <a:latin typeface="TT Interphases" panose="020B0604020202020204" charset="0"/>
            </a:endParaRPr>
          </a:p>
        </p:txBody>
      </p:sp>
      <p:sp>
        <p:nvSpPr>
          <p:cNvPr id="22" name="Freeform 4">
            <a:extLst>
              <a:ext uri="{FF2B5EF4-FFF2-40B4-BE49-F238E27FC236}">
                <a16:creationId xmlns:a16="http://schemas.microsoft.com/office/drawing/2014/main" id="{1F7BC5D6-BA6C-AB66-185D-B33CC9D7B02B}"/>
              </a:ext>
            </a:extLst>
          </p:cNvPr>
          <p:cNvSpPr/>
          <p:nvPr/>
        </p:nvSpPr>
        <p:spPr>
          <a:xfrm rot="5400000">
            <a:off x="4463469" y="4974839"/>
            <a:ext cx="4742240" cy="4024703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6C6FD64A-FBE9-2B0F-D243-2F1C5EABCCC5}"/>
              </a:ext>
            </a:extLst>
          </p:cNvPr>
          <p:cNvSpPr/>
          <p:nvPr/>
        </p:nvSpPr>
        <p:spPr>
          <a:xfrm rot="5400000">
            <a:off x="9242431" y="4954576"/>
            <a:ext cx="4742240" cy="4024703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6EFEC1D1-BB00-1DEB-9004-0953FD268AC2}"/>
              </a:ext>
            </a:extLst>
          </p:cNvPr>
          <p:cNvSpPr/>
          <p:nvPr/>
        </p:nvSpPr>
        <p:spPr>
          <a:xfrm rot="5400000">
            <a:off x="13904529" y="5014594"/>
            <a:ext cx="4742240" cy="3844508"/>
          </a:xfrm>
          <a:custGeom>
            <a:avLst/>
            <a:gdLst/>
            <a:ahLst/>
            <a:cxnLst/>
            <a:rect l="l" t="t" r="r" b="b"/>
            <a:pathLst>
              <a:path w="1248985" h="1297173">
                <a:moveTo>
                  <a:pt x="45711" y="0"/>
                </a:moveTo>
                <a:lnTo>
                  <a:pt x="1203274" y="0"/>
                </a:lnTo>
                <a:cubicBezTo>
                  <a:pt x="1215397" y="0"/>
                  <a:pt x="1227024" y="4816"/>
                  <a:pt x="1235597" y="13389"/>
                </a:cubicBezTo>
                <a:cubicBezTo>
                  <a:pt x="1244169" y="21961"/>
                  <a:pt x="1248985" y="33588"/>
                  <a:pt x="1248985" y="45711"/>
                </a:cubicBezTo>
                <a:lnTo>
                  <a:pt x="1248985" y="1251461"/>
                </a:lnTo>
                <a:cubicBezTo>
                  <a:pt x="1248985" y="1276707"/>
                  <a:pt x="1228519" y="1297173"/>
                  <a:pt x="1203274" y="1297173"/>
                </a:cubicBezTo>
                <a:lnTo>
                  <a:pt x="45711" y="1297173"/>
                </a:lnTo>
                <a:cubicBezTo>
                  <a:pt x="33588" y="1297173"/>
                  <a:pt x="21961" y="1292357"/>
                  <a:pt x="13389" y="1283784"/>
                </a:cubicBezTo>
                <a:cubicBezTo>
                  <a:pt x="4816" y="1275212"/>
                  <a:pt x="0" y="1263585"/>
                  <a:pt x="0" y="1251461"/>
                </a:cubicBezTo>
                <a:lnTo>
                  <a:pt x="0" y="45711"/>
                </a:lnTo>
                <a:cubicBezTo>
                  <a:pt x="0" y="33588"/>
                  <a:pt x="4816" y="21961"/>
                  <a:pt x="13389" y="13389"/>
                </a:cubicBezTo>
                <a:cubicBezTo>
                  <a:pt x="21961" y="4816"/>
                  <a:pt x="33588" y="0"/>
                  <a:pt x="45711" y="0"/>
                </a:cubicBezTo>
                <a:close/>
              </a:path>
            </a:pathLst>
          </a:custGeom>
          <a:solidFill>
            <a:srgbClr val="000A1F">
              <a:alpha val="60000"/>
            </a:srgbClr>
          </a:solidFill>
        </p:spPr>
        <p:txBody>
          <a:bodyPr/>
          <a:lstStyle/>
          <a:p>
            <a:endParaRPr lang="es-CL"/>
          </a:p>
        </p:txBody>
      </p:sp>
      <p:sp>
        <p:nvSpPr>
          <p:cNvPr id="28" name="Shape 9">
            <a:extLst>
              <a:ext uri="{FF2B5EF4-FFF2-40B4-BE49-F238E27FC236}">
                <a16:creationId xmlns:a16="http://schemas.microsoft.com/office/drawing/2014/main" id="{2B992973-47F7-57B0-76F6-E7F6920D027C}"/>
              </a:ext>
            </a:extLst>
          </p:cNvPr>
          <p:cNvSpPr/>
          <p:nvPr/>
        </p:nvSpPr>
        <p:spPr>
          <a:xfrm>
            <a:off x="4235876" y="6485055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43B99E20-93BD-B818-E67D-221D2724448F}"/>
              </a:ext>
            </a:extLst>
          </p:cNvPr>
          <p:cNvSpPr/>
          <p:nvPr/>
        </p:nvSpPr>
        <p:spPr>
          <a:xfrm>
            <a:off x="9005187" y="6608367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32" name="Shape 9">
            <a:extLst>
              <a:ext uri="{FF2B5EF4-FFF2-40B4-BE49-F238E27FC236}">
                <a16:creationId xmlns:a16="http://schemas.microsoft.com/office/drawing/2014/main" id="{3E71B7C0-9FFE-5803-A3FA-F891A39B36AF}"/>
              </a:ext>
            </a:extLst>
          </p:cNvPr>
          <p:cNvSpPr/>
          <p:nvPr/>
        </p:nvSpPr>
        <p:spPr>
          <a:xfrm>
            <a:off x="13752575" y="6637455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FC37C653-BE4D-F83A-FD5B-39A0F7C95B76}"/>
              </a:ext>
            </a:extLst>
          </p:cNvPr>
          <p:cNvSpPr txBox="1"/>
          <p:nvPr/>
        </p:nvSpPr>
        <p:spPr>
          <a:xfrm>
            <a:off x="4704079" y="6232206"/>
            <a:ext cx="4169629" cy="201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Diagnóstico</a:t>
            </a: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 observa, conversa y recopila información sobre el problema.</a:t>
            </a:r>
          </a:p>
          <a:p>
            <a:pPr algn="ctr">
              <a:lnSpc>
                <a:spcPts val="3811"/>
              </a:lnSpc>
            </a:pP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36" name="TextBox 12">
            <a:extLst>
              <a:ext uri="{FF2B5EF4-FFF2-40B4-BE49-F238E27FC236}">
                <a16:creationId xmlns:a16="http://schemas.microsoft.com/office/drawing/2014/main" id="{F048D7E2-7604-D6ED-D29D-1874B46FFE01}"/>
              </a:ext>
            </a:extLst>
          </p:cNvPr>
          <p:cNvSpPr txBox="1"/>
          <p:nvPr/>
        </p:nvSpPr>
        <p:spPr>
          <a:xfrm>
            <a:off x="9554377" y="6349898"/>
            <a:ext cx="4169629" cy="165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Idea de Proyecto</a:t>
            </a: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 plantea una solución concreta y realizable.</a:t>
            </a:r>
          </a:p>
          <a:p>
            <a:pPr algn="ctr">
              <a:lnSpc>
                <a:spcPts val="3811"/>
              </a:lnSpc>
            </a:pP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38" name="TextBox 12">
            <a:extLst>
              <a:ext uri="{FF2B5EF4-FFF2-40B4-BE49-F238E27FC236}">
                <a16:creationId xmlns:a16="http://schemas.microsoft.com/office/drawing/2014/main" id="{90201C2A-24BE-9CED-233E-FA6649D6B4E9}"/>
              </a:ext>
            </a:extLst>
          </p:cNvPr>
          <p:cNvSpPr txBox="1"/>
          <p:nvPr/>
        </p:nvSpPr>
        <p:spPr>
          <a:xfrm>
            <a:off x="14404675" y="6260702"/>
            <a:ext cx="3888335" cy="2067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1"/>
              </a:lnSpc>
            </a:pPr>
            <a:r>
              <a:rPr lang="en-US" sz="3600" b="1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Proyecto </a:t>
            </a:r>
            <a:r>
              <a:rPr lang="en-US" sz="3600" b="1" dirty="0" err="1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Formulado</a:t>
            </a:r>
            <a:endParaRPr lang="en-US" sz="3600" b="1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idea se ordena en objetivos, actividades y presupuesto.</a:t>
            </a:r>
          </a:p>
        </p:txBody>
      </p:sp>
      <p:sp>
        <p:nvSpPr>
          <p:cNvPr id="40" name="Shape 5">
            <a:extLst>
              <a:ext uri="{FF2B5EF4-FFF2-40B4-BE49-F238E27FC236}">
                <a16:creationId xmlns:a16="http://schemas.microsoft.com/office/drawing/2014/main" id="{58A2C25A-9537-AF13-1A46-F9F3EB042D3C}"/>
              </a:ext>
            </a:extLst>
          </p:cNvPr>
          <p:cNvSpPr/>
          <p:nvPr/>
        </p:nvSpPr>
        <p:spPr>
          <a:xfrm>
            <a:off x="1699232" y="5143500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EB964F80-8BB4-418B-CCF1-D5D168F9522F}"/>
              </a:ext>
            </a:extLst>
          </p:cNvPr>
          <p:cNvSpPr/>
          <p:nvPr/>
        </p:nvSpPr>
        <p:spPr>
          <a:xfrm>
            <a:off x="1699232" y="5143500"/>
            <a:ext cx="877824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</p:txBody>
      </p:sp>
      <p:sp>
        <p:nvSpPr>
          <p:cNvPr id="44" name="Shape 5">
            <a:extLst>
              <a:ext uri="{FF2B5EF4-FFF2-40B4-BE49-F238E27FC236}">
                <a16:creationId xmlns:a16="http://schemas.microsoft.com/office/drawing/2014/main" id="{240B36EC-F5A6-4F3A-9B1D-062D4E00BA7B}"/>
              </a:ext>
            </a:extLst>
          </p:cNvPr>
          <p:cNvSpPr/>
          <p:nvPr/>
        </p:nvSpPr>
        <p:spPr>
          <a:xfrm>
            <a:off x="6478194" y="5157797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T Interphases" panose="020B0604020202020204" charset="0"/>
            </a:endParaRPr>
          </a:p>
          <a:p>
            <a:endParaRPr lang="es-CL" sz="2700" dirty="0"/>
          </a:p>
        </p:txBody>
      </p:sp>
      <p:sp>
        <p:nvSpPr>
          <p:cNvPr id="46" name="Shape 17">
            <a:extLst>
              <a:ext uri="{FF2B5EF4-FFF2-40B4-BE49-F238E27FC236}">
                <a16:creationId xmlns:a16="http://schemas.microsoft.com/office/drawing/2014/main" id="{F8B1A64E-02BB-5480-8544-45F5D18AB544}"/>
              </a:ext>
            </a:extLst>
          </p:cNvPr>
          <p:cNvSpPr/>
          <p:nvPr/>
        </p:nvSpPr>
        <p:spPr>
          <a:xfrm>
            <a:off x="11174639" y="5288902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3</a:t>
            </a:r>
          </a:p>
        </p:txBody>
      </p:sp>
      <p:sp>
        <p:nvSpPr>
          <p:cNvPr id="48" name="Shape 17">
            <a:extLst>
              <a:ext uri="{FF2B5EF4-FFF2-40B4-BE49-F238E27FC236}">
                <a16:creationId xmlns:a16="http://schemas.microsoft.com/office/drawing/2014/main" id="{18FEB731-138A-6525-1E3A-36FBB88999A2}"/>
              </a:ext>
            </a:extLst>
          </p:cNvPr>
          <p:cNvSpPr/>
          <p:nvPr/>
        </p:nvSpPr>
        <p:spPr>
          <a:xfrm>
            <a:off x="15926834" y="5321241"/>
            <a:ext cx="877824" cy="877824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pPr algn="ctr"/>
            <a:r>
              <a:rPr lang="es-CL" sz="4000" b="1" dirty="0">
                <a:solidFill>
                  <a:schemeClr val="tx2">
                    <a:lumMod val="50000"/>
                  </a:schemeClr>
                </a:solidFill>
                <a:latin typeface="TT Interphases" panose="020B060402020202020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93447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424F8-35B2-F8E6-D8CF-AA176CFA2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77D3BB-F0C7-B5F3-2EB4-7694AEE130A9}"/>
              </a:ext>
            </a:extLst>
          </p:cNvPr>
          <p:cNvSpPr/>
          <p:nvPr/>
        </p:nvSpPr>
        <p:spPr>
          <a:xfrm>
            <a:off x="24063" y="-2298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25F98E6-F6D5-7F04-5725-B25AADB10C7B}"/>
              </a:ext>
            </a:extLst>
          </p:cNvPr>
          <p:cNvGrpSpPr/>
          <p:nvPr/>
        </p:nvGrpSpPr>
        <p:grpSpPr>
          <a:xfrm rot="5400000">
            <a:off x="6413831" y="4013717"/>
            <a:ext cx="5536538" cy="6629400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290C11F-C27A-539B-742E-A1712A27D25D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94993F3-738C-50B3-EC36-96F0B8B6856F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346714A-063A-2543-D0BC-C9FB33A7B851}"/>
              </a:ext>
            </a:extLst>
          </p:cNvPr>
          <p:cNvGrpSpPr/>
          <p:nvPr/>
        </p:nvGrpSpPr>
        <p:grpSpPr>
          <a:xfrm rot="5400000">
            <a:off x="6490030" y="-6806866"/>
            <a:ext cx="5536537" cy="15925800"/>
            <a:chOff x="0" y="-445080"/>
            <a:chExt cx="1087198" cy="256885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2C69BB6-0D74-FABC-21CF-E55964FCDC7E}"/>
                </a:ext>
              </a:extLst>
            </p:cNvPr>
            <p:cNvSpPr/>
            <p:nvPr/>
          </p:nvSpPr>
          <p:spPr>
            <a:xfrm>
              <a:off x="0" y="-445080"/>
              <a:ext cx="1087198" cy="256885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59E6F85-BEB1-3807-C4AA-BA7377890A9D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001A50ED-DB21-9164-3F27-DDFB0A617002}"/>
              </a:ext>
            </a:extLst>
          </p:cNvPr>
          <p:cNvSpPr txBox="1"/>
          <p:nvPr/>
        </p:nvSpPr>
        <p:spPr>
          <a:xfrm>
            <a:off x="7793558" y="9070348"/>
            <a:ext cx="2971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2400" dirty="0">
                <a:hlinkClick r:id="rId3"/>
              </a:rPr>
              <a:t>https://www.menti.com/alivkdeh4nd2</a:t>
            </a:r>
            <a:r>
              <a:rPr lang="es-CL" sz="2400" dirty="0"/>
              <a:t> 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F3F38AFC-2807-F521-E58A-999CB1E83AB6}"/>
              </a:ext>
            </a:extLst>
          </p:cNvPr>
          <p:cNvSpPr txBox="1"/>
          <p:nvPr/>
        </p:nvSpPr>
        <p:spPr>
          <a:xfrm>
            <a:off x="2191673" y="-92261"/>
            <a:ext cx="14650582" cy="358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Actividad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1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¿Qué piensa cuando escucha proyecto?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sp>
        <p:nvSpPr>
          <p:cNvPr id="35" name="Shape 9">
            <a:extLst>
              <a:ext uri="{FF2B5EF4-FFF2-40B4-BE49-F238E27FC236}">
                <a16:creationId xmlns:a16="http://schemas.microsoft.com/office/drawing/2014/main" id="{C6D66FD6-D5AA-B4DC-4DBC-E017E924FAEE}"/>
              </a:ext>
            </a:extLst>
          </p:cNvPr>
          <p:cNvSpPr/>
          <p:nvPr/>
        </p:nvSpPr>
        <p:spPr>
          <a:xfrm>
            <a:off x="8936558" y="4231622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4CDB6BC-A234-D47B-7CEE-EB765AD61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498" y="5070238"/>
            <a:ext cx="4419600" cy="396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68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2D3F4-537A-72DA-026B-DC514D3AE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8A220-1A89-CACC-C7DC-E92726F03FD1}"/>
              </a:ext>
            </a:extLst>
          </p:cNvPr>
          <p:cNvSpPr/>
          <p:nvPr/>
        </p:nvSpPr>
        <p:spPr>
          <a:xfrm>
            <a:off x="-228600" y="-88168"/>
            <a:ext cx="18542586" cy="10718067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83" r="-22283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C6B6394-DA20-FB44-C4BC-4EC978181F44}"/>
              </a:ext>
            </a:extLst>
          </p:cNvPr>
          <p:cNvGrpSpPr/>
          <p:nvPr/>
        </p:nvGrpSpPr>
        <p:grpSpPr>
          <a:xfrm rot="5400000">
            <a:off x="472481" y="5247811"/>
            <a:ext cx="4742240" cy="4925202"/>
            <a:chOff x="0" y="0"/>
            <a:chExt cx="1248985" cy="129717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4E1C472-233D-4596-AF97-C6630A096F97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7DF5054-ADD1-C620-A5D2-F2D3094C5B2B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9444A56-0272-B821-5C40-E4FD9DBB7B30}"/>
              </a:ext>
            </a:extLst>
          </p:cNvPr>
          <p:cNvGrpSpPr/>
          <p:nvPr/>
        </p:nvGrpSpPr>
        <p:grpSpPr>
          <a:xfrm rot="5400000">
            <a:off x="6772880" y="5290988"/>
            <a:ext cx="4742240" cy="4925202"/>
            <a:chOff x="0" y="0"/>
            <a:chExt cx="1248985" cy="129717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8A9E83F-1984-8972-711E-89AFDE1D527B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CD84AEE-1BA1-DED0-FEFB-46BDB0CF566C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805FB0BD-5B47-DC98-CF2B-020CFDA0682B}"/>
              </a:ext>
            </a:extLst>
          </p:cNvPr>
          <p:cNvGrpSpPr/>
          <p:nvPr/>
        </p:nvGrpSpPr>
        <p:grpSpPr>
          <a:xfrm rot="5400000">
            <a:off x="6953602" y="-7257084"/>
            <a:ext cx="4127957" cy="15035637"/>
            <a:chOff x="0" y="0"/>
            <a:chExt cx="1087198" cy="187938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6D4A486-25C9-1D8A-0C2E-87ADDE46ACF5}"/>
                </a:ext>
              </a:extLst>
            </p:cNvPr>
            <p:cNvSpPr/>
            <p:nvPr/>
          </p:nvSpPr>
          <p:spPr>
            <a:xfrm>
              <a:off x="0" y="0"/>
              <a:ext cx="1087198" cy="1879380"/>
            </a:xfrm>
            <a:custGeom>
              <a:avLst/>
              <a:gdLst/>
              <a:ahLst/>
              <a:cxnLst/>
              <a:rect l="l" t="t" r="r" b="b"/>
              <a:pathLst>
                <a:path w="1087198" h="1879380">
                  <a:moveTo>
                    <a:pt x="52514" y="0"/>
                  </a:moveTo>
                  <a:lnTo>
                    <a:pt x="1034685" y="0"/>
                  </a:lnTo>
                  <a:cubicBezTo>
                    <a:pt x="1063687" y="0"/>
                    <a:pt x="1087198" y="23511"/>
                    <a:pt x="1087198" y="52514"/>
                  </a:cubicBezTo>
                  <a:lnTo>
                    <a:pt x="1087198" y="1826866"/>
                  </a:lnTo>
                  <a:cubicBezTo>
                    <a:pt x="1087198" y="1840794"/>
                    <a:pt x="1081666" y="1854151"/>
                    <a:pt x="1071818" y="1863999"/>
                  </a:cubicBezTo>
                  <a:cubicBezTo>
                    <a:pt x="1061969" y="1873847"/>
                    <a:pt x="1048612" y="1879380"/>
                    <a:pt x="1034685" y="1879380"/>
                  </a:cubicBezTo>
                  <a:lnTo>
                    <a:pt x="52514" y="1879380"/>
                  </a:lnTo>
                  <a:cubicBezTo>
                    <a:pt x="23511" y="1879380"/>
                    <a:pt x="0" y="1855869"/>
                    <a:pt x="0" y="1826866"/>
                  </a:cubicBezTo>
                  <a:lnTo>
                    <a:pt x="0" y="52514"/>
                  </a:lnTo>
                  <a:cubicBezTo>
                    <a:pt x="0" y="23511"/>
                    <a:pt x="23511" y="0"/>
                    <a:pt x="52514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B18418C-3731-318A-7AA9-A5C0AF7DB2B6}"/>
                </a:ext>
              </a:extLst>
            </p:cNvPr>
            <p:cNvSpPr txBox="1"/>
            <p:nvPr/>
          </p:nvSpPr>
          <p:spPr>
            <a:xfrm>
              <a:off x="0" y="-38100"/>
              <a:ext cx="1087198" cy="191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367C9725-7C4F-ECE5-9A72-8B295D80D893}"/>
              </a:ext>
            </a:extLst>
          </p:cNvPr>
          <p:cNvSpPr txBox="1"/>
          <p:nvPr/>
        </p:nvSpPr>
        <p:spPr>
          <a:xfrm>
            <a:off x="602093" y="7353300"/>
            <a:ext cx="4169629" cy="145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Finales de 1960 se utiliza esta metodología por la Agencia Internacional de Desarrollo de Estados Unidos. (USAID)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8E2DEC7-97B9-B0E4-7188-AD6016ED2129}"/>
              </a:ext>
            </a:extLst>
          </p:cNvPr>
          <p:cNvSpPr txBox="1"/>
          <p:nvPr/>
        </p:nvSpPr>
        <p:spPr>
          <a:xfrm>
            <a:off x="7005094" y="6279490"/>
            <a:ext cx="4169629" cy="3642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En la actualidad es utilizada por la mayoría de las Agencias de Cooperación y Desarrollo, de manera particular el Comité de Ayuda al Desarrollo de la OCDE promueve su uso entre los países miembros. (AECI-España, CIID-Canadá, GTZ – Alemania) y Gobierno Nacional y regionales en Chile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88368D6-C097-5411-D426-C9E94E27B23D}"/>
              </a:ext>
            </a:extLst>
          </p:cNvPr>
          <p:cNvSpPr txBox="1"/>
          <p:nvPr/>
        </p:nvSpPr>
        <p:spPr>
          <a:xfrm>
            <a:off x="1664759" y="481821"/>
            <a:ext cx="14705641" cy="11727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Metodología</a:t>
            </a:r>
            <a:r>
              <a:rPr lang="en-US" sz="7621" b="1" spc="144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de Marco </a:t>
            </a:r>
            <a:r>
              <a:rPr lang="en-US" sz="7621" b="1" spc="144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Lógico</a:t>
            </a:r>
            <a:endParaRPr lang="en-US" sz="7621" b="1" spc="144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3E8A0DA-8563-9E7F-4780-1771F6F1CFA2}"/>
              </a:ext>
            </a:extLst>
          </p:cNvPr>
          <p:cNvGrpSpPr/>
          <p:nvPr/>
        </p:nvGrpSpPr>
        <p:grpSpPr>
          <a:xfrm rot="5400000">
            <a:off x="12715546" y="5338176"/>
            <a:ext cx="4742240" cy="4925202"/>
            <a:chOff x="0" y="0"/>
            <a:chExt cx="1248985" cy="129717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5ECDBAF-5394-2140-3E4B-61024B13D0B3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B1537C20-4A81-BEE2-66A5-0D90B0C2831B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58942230-91D1-70B9-D464-33C24BB6A8BD}"/>
              </a:ext>
            </a:extLst>
          </p:cNvPr>
          <p:cNvSpPr txBox="1"/>
          <p:nvPr/>
        </p:nvSpPr>
        <p:spPr>
          <a:xfrm>
            <a:off x="13074181" y="7105330"/>
            <a:ext cx="4169629" cy="1821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Organismos Internacionales han incorporado  esta metodología (OEA, Banco Mundial, Banco Interamericano de Desarrollo)</a:t>
            </a:r>
          </a:p>
        </p:txBody>
      </p:sp>
      <p:grpSp>
        <p:nvGrpSpPr>
          <p:cNvPr id="19" name="Group 6">
            <a:extLst>
              <a:ext uri="{FF2B5EF4-FFF2-40B4-BE49-F238E27FC236}">
                <a16:creationId xmlns:a16="http://schemas.microsoft.com/office/drawing/2014/main" id="{257CFF49-17CC-9EA3-28C4-317D12DFBE24}"/>
              </a:ext>
            </a:extLst>
          </p:cNvPr>
          <p:cNvGrpSpPr/>
          <p:nvPr/>
        </p:nvGrpSpPr>
        <p:grpSpPr>
          <a:xfrm rot="5400000">
            <a:off x="8064727" y="-277844"/>
            <a:ext cx="2277677" cy="8262871"/>
            <a:chOff x="0" y="0"/>
            <a:chExt cx="1248985" cy="1297173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5E0B8124-381F-A3B6-85DB-C8235C58A2C5}"/>
                </a:ext>
              </a:extLst>
            </p:cNvPr>
            <p:cNvSpPr/>
            <p:nvPr/>
          </p:nvSpPr>
          <p:spPr>
            <a:xfrm>
              <a:off x="0" y="0"/>
              <a:ext cx="1248985" cy="1297173"/>
            </a:xfrm>
            <a:custGeom>
              <a:avLst/>
              <a:gdLst/>
              <a:ahLst/>
              <a:cxnLst/>
              <a:rect l="l" t="t" r="r" b="b"/>
              <a:pathLst>
                <a:path w="1248985" h="1297173">
                  <a:moveTo>
                    <a:pt x="45711" y="0"/>
                  </a:moveTo>
                  <a:lnTo>
                    <a:pt x="1203274" y="0"/>
                  </a:lnTo>
                  <a:cubicBezTo>
                    <a:pt x="1215397" y="0"/>
                    <a:pt x="1227024" y="4816"/>
                    <a:pt x="1235597" y="13389"/>
                  </a:cubicBezTo>
                  <a:cubicBezTo>
                    <a:pt x="1244169" y="21961"/>
                    <a:pt x="1248985" y="33588"/>
                    <a:pt x="1248985" y="45711"/>
                  </a:cubicBezTo>
                  <a:lnTo>
                    <a:pt x="1248985" y="1251461"/>
                  </a:lnTo>
                  <a:cubicBezTo>
                    <a:pt x="1248985" y="1276707"/>
                    <a:pt x="1228519" y="1297173"/>
                    <a:pt x="1203274" y="1297173"/>
                  </a:cubicBezTo>
                  <a:lnTo>
                    <a:pt x="45711" y="1297173"/>
                  </a:lnTo>
                  <a:cubicBezTo>
                    <a:pt x="33588" y="1297173"/>
                    <a:pt x="21961" y="1292357"/>
                    <a:pt x="13389" y="1283784"/>
                  </a:cubicBezTo>
                  <a:cubicBezTo>
                    <a:pt x="4816" y="1275212"/>
                    <a:pt x="0" y="1263585"/>
                    <a:pt x="0" y="1251461"/>
                  </a:cubicBezTo>
                  <a:lnTo>
                    <a:pt x="0" y="45711"/>
                  </a:lnTo>
                  <a:cubicBezTo>
                    <a:pt x="0" y="33588"/>
                    <a:pt x="4816" y="21961"/>
                    <a:pt x="13389" y="13389"/>
                  </a:cubicBezTo>
                  <a:cubicBezTo>
                    <a:pt x="21961" y="4816"/>
                    <a:pt x="33588" y="0"/>
                    <a:pt x="45711" y="0"/>
                  </a:cubicBezTo>
                  <a:close/>
                </a:path>
              </a:pathLst>
            </a:custGeom>
            <a:solidFill>
              <a:srgbClr val="000A1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1" name="TextBox 8">
              <a:extLst>
                <a:ext uri="{FF2B5EF4-FFF2-40B4-BE49-F238E27FC236}">
                  <a16:creationId xmlns:a16="http://schemas.microsoft.com/office/drawing/2014/main" id="{B184892B-B63A-0A9A-D8F5-537DC4CBF124}"/>
                </a:ext>
              </a:extLst>
            </p:cNvPr>
            <p:cNvSpPr txBox="1"/>
            <p:nvPr/>
          </p:nvSpPr>
          <p:spPr>
            <a:xfrm>
              <a:off x="0" y="-38100"/>
              <a:ext cx="1248985" cy="1335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4"/>
                </a:lnSpc>
              </a:pPr>
              <a:endParaRPr/>
            </a:p>
          </p:txBody>
        </p:sp>
      </p:grpSp>
      <p:sp>
        <p:nvSpPr>
          <p:cNvPr id="23" name="TextBox 13">
            <a:extLst>
              <a:ext uri="{FF2B5EF4-FFF2-40B4-BE49-F238E27FC236}">
                <a16:creationId xmlns:a16="http://schemas.microsoft.com/office/drawing/2014/main" id="{C9E2E389-2370-6F74-F02D-6E2465AE1075}"/>
              </a:ext>
            </a:extLst>
          </p:cNvPr>
          <p:cNvSpPr txBox="1"/>
          <p:nvPr/>
        </p:nvSpPr>
        <p:spPr>
          <a:xfrm>
            <a:off x="5215253" y="2938190"/>
            <a:ext cx="8054126" cy="1821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Herramienta para facilitar el proceso de conceptualización, diseño, ejecución y evaluación de proyectos.</a:t>
            </a:r>
            <a:b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</a:br>
            <a:r>
              <a:rPr lang="es-ES" sz="2367" dirty="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 basa en la orientación por objetivos, hacia grupos beneficiarios y facilitar la participación y comunicación entre las partes interesadas. </a:t>
            </a:r>
            <a:endParaRPr lang="en-US" sz="2367" dirty="0">
              <a:solidFill>
                <a:srgbClr val="FFFFFF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25" name="Shape 9">
            <a:extLst>
              <a:ext uri="{FF2B5EF4-FFF2-40B4-BE49-F238E27FC236}">
                <a16:creationId xmlns:a16="http://schemas.microsoft.com/office/drawing/2014/main" id="{940C9557-F8DF-1DBB-DB5F-744B538BC2F9}"/>
              </a:ext>
            </a:extLst>
          </p:cNvPr>
          <p:cNvSpPr/>
          <p:nvPr/>
        </p:nvSpPr>
        <p:spPr>
          <a:xfrm>
            <a:off x="5711317" y="7443862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27" name="Shape 9">
            <a:extLst>
              <a:ext uri="{FF2B5EF4-FFF2-40B4-BE49-F238E27FC236}">
                <a16:creationId xmlns:a16="http://schemas.microsoft.com/office/drawing/2014/main" id="{F34AD47A-141C-8FF9-F373-9CC68B944038}"/>
              </a:ext>
            </a:extLst>
          </p:cNvPr>
          <p:cNvSpPr/>
          <p:nvPr/>
        </p:nvSpPr>
        <p:spPr>
          <a:xfrm>
            <a:off x="11864967" y="7472297"/>
            <a:ext cx="586362" cy="656960"/>
          </a:xfrm>
          <a:prstGeom prst="rightArrow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29" name="Shape 9">
            <a:extLst>
              <a:ext uri="{FF2B5EF4-FFF2-40B4-BE49-F238E27FC236}">
                <a16:creationId xmlns:a16="http://schemas.microsoft.com/office/drawing/2014/main" id="{27DB8A83-819E-5ECC-0570-E617A30FB328}"/>
              </a:ext>
            </a:extLst>
          </p:cNvPr>
          <p:cNvSpPr/>
          <p:nvPr/>
        </p:nvSpPr>
        <p:spPr>
          <a:xfrm>
            <a:off x="2500701" y="5739234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E2798ABF-86BC-33A1-2DE9-3D6522AD426B}"/>
              </a:ext>
            </a:extLst>
          </p:cNvPr>
          <p:cNvSpPr/>
          <p:nvPr/>
        </p:nvSpPr>
        <p:spPr>
          <a:xfrm>
            <a:off x="8747008" y="5560202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  <p:sp>
        <p:nvSpPr>
          <p:cNvPr id="33" name="Shape 9">
            <a:extLst>
              <a:ext uri="{FF2B5EF4-FFF2-40B4-BE49-F238E27FC236}">
                <a16:creationId xmlns:a16="http://schemas.microsoft.com/office/drawing/2014/main" id="{3FE75190-9F35-B881-FC11-F916953271F1}"/>
              </a:ext>
            </a:extLst>
          </p:cNvPr>
          <p:cNvSpPr/>
          <p:nvPr/>
        </p:nvSpPr>
        <p:spPr>
          <a:xfrm>
            <a:off x="14816095" y="5896117"/>
            <a:ext cx="685800" cy="685800"/>
          </a:xfrm>
          <a:prstGeom prst="ellipse">
            <a:avLst/>
          </a:prstGeom>
          <a:solidFill>
            <a:srgbClr val="F2B134"/>
          </a:solidFill>
          <a:ln/>
        </p:spPr>
        <p:txBody>
          <a:bodyPr/>
          <a:lstStyle/>
          <a:p>
            <a:endParaRPr lang="es-CL" sz="2700"/>
          </a:p>
        </p:txBody>
      </p:sp>
    </p:spTree>
    <p:extLst>
      <p:ext uri="{BB962C8B-B14F-4D97-AF65-F5344CB8AC3E}">
        <p14:creationId xmlns:p14="http://schemas.microsoft.com/office/powerpoint/2010/main" val="4177240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2463</Words>
  <Application>Microsoft Office PowerPoint</Application>
  <PresentationFormat>Personalizado</PresentationFormat>
  <Paragraphs>357</Paragraphs>
  <Slides>29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2" baseType="lpstr">
      <vt:lpstr>Anton</vt:lpstr>
      <vt:lpstr>Muli Heavy</vt:lpstr>
      <vt:lpstr>Calibri</vt:lpstr>
      <vt:lpstr>Montserrat Medium</vt:lpstr>
      <vt:lpstr>Aptos</vt:lpstr>
      <vt:lpstr>TT Interphases Bold Italics</vt:lpstr>
      <vt:lpstr>Muli Ultra-Bold</vt:lpstr>
      <vt:lpstr>TT Interphases Bold</vt:lpstr>
      <vt:lpstr>Montserrat Ultra-Bold</vt:lpstr>
      <vt:lpstr>TT Interphases</vt:lpstr>
      <vt:lpstr>Montserrat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capacitaciones</dc:title>
  <dc:creator>Pau Campos A.</dc:creator>
  <cp:lastModifiedBy>Andrea Riquelme</cp:lastModifiedBy>
  <cp:revision>14</cp:revision>
  <dcterms:created xsi:type="dcterms:W3CDTF">2006-08-16T00:00:00Z</dcterms:created>
  <dcterms:modified xsi:type="dcterms:W3CDTF">2026-07-28T13:54:00Z</dcterms:modified>
  <dc:identifier>DAHQEpHxv3k</dc:identifier>
</cp:coreProperties>
</file>